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8090F"/>
        </a:solidFill>
        <a:effectLst/>
      </p:bgPr>
    </p:bg>
    <p:spTree>
      <p:nvGrpSpPr>
        <p:cNvPr id="1" name=""/>
        <p:cNvGrpSpPr/>
        <p:nvPr/>
      </p:nvGrpSpPr>
      <p:grpSpPr/>
      <p:sp>
        <p:nvSpPr>
          <p:cNvPr id="2" name="Rectangle 1"/>
          <p:cNvSpPr/>
          <p:nvPr/>
        </p:nvSpPr>
        <p:spPr>
          <a:xfrm>
            <a:off x="0" y="0"/>
            <a:ext cx="82296" cy="6858000"/>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1463040"/>
            <a:ext cx="10058400" cy="1325880"/>
          </a:xfrm>
          <a:prstGeom prst="rect">
            <a:avLst/>
          </a:prstGeom>
          <a:noFill/>
        </p:spPr>
        <p:txBody>
          <a:bodyPr wrap="square">
            <a:spAutoFit/>
          </a:bodyPr>
          <a:lstStyle/>
          <a:p>
            <a:pPr algn="l"/>
            <a:r>
              <a:rPr sz="7200" b="1" i="0">
                <a:solidFill>
                  <a:srgbClr val="EEF2FF"/>
                </a:solidFill>
              </a:rPr>
              <a:t>HEREBO</a:t>
            </a:r>
          </a:p>
        </p:txBody>
      </p:sp>
      <p:sp>
        <p:nvSpPr>
          <p:cNvPr id="4" name="TextBox 3"/>
          <p:cNvSpPr txBox="1"/>
          <p:nvPr/>
        </p:nvSpPr>
        <p:spPr>
          <a:xfrm>
            <a:off x="502920" y="2926080"/>
            <a:ext cx="10058400" cy="960120"/>
          </a:xfrm>
          <a:prstGeom prst="rect">
            <a:avLst/>
          </a:prstGeom>
          <a:noFill/>
        </p:spPr>
        <p:txBody>
          <a:bodyPr wrap="square">
            <a:spAutoFit/>
          </a:bodyPr>
          <a:lstStyle/>
          <a:p>
            <a:pPr algn="l"/>
            <a:r>
              <a:rPr sz="2200" b="0" i="0">
                <a:solidFill>
                  <a:srgbClr val="8B94B0"/>
                </a:solidFill>
              </a:rPr>
              <a:t>Email marketing IA pour les professions réglementées d'Europe</a:t>
            </a:r>
          </a:p>
          <a:p>
            <a:r>
              <a:rPr i="1" sz="2200" b="0">
                <a:solidFill>
                  <a:srgbClr val="8B94B0"/>
                </a:solidFill>
              </a:rPr>
              <a:t>L'IA qui comprend votre métier, pas juste votre audience.</a:t>
            </a:r>
          </a:p>
        </p:txBody>
      </p:sp>
      <p:sp>
        <p:nvSpPr>
          <p:cNvPr id="5" name="Rectangle 4"/>
          <p:cNvSpPr/>
          <p:nvPr/>
        </p:nvSpPr>
        <p:spPr>
          <a:xfrm>
            <a:off x="502920" y="3749039"/>
            <a:ext cx="3474720" cy="36576"/>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4224528"/>
            <a:ext cx="7315200" cy="457200"/>
          </a:xfrm>
          <a:prstGeom prst="rect">
            <a:avLst/>
          </a:prstGeom>
          <a:noFill/>
        </p:spPr>
        <p:txBody>
          <a:bodyPr wrap="square">
            <a:spAutoFit/>
          </a:bodyPr>
          <a:lstStyle/>
          <a:p>
            <a:pPr algn="l"/>
            <a:r>
              <a:rPr sz="1400" b="0" i="0">
                <a:solidFill>
                  <a:srgbClr val="E07D3C"/>
                </a:solidFill>
              </a:rPr>
              <a:t>Pitch Deck Investisseur · Juillet 2026</a:t>
            </a:r>
          </a:p>
        </p:txBody>
      </p:sp>
      <p:sp>
        <p:nvSpPr>
          <p:cNvPr id="7" name="TextBox 6"/>
          <p:cNvSpPr txBox="1"/>
          <p:nvPr/>
        </p:nvSpPr>
        <p:spPr>
          <a:xfrm>
            <a:off x="502920" y="4736592"/>
            <a:ext cx="7315200" cy="411480"/>
          </a:xfrm>
          <a:prstGeom prst="rect">
            <a:avLst/>
          </a:prstGeom>
          <a:noFill/>
        </p:spPr>
        <p:txBody>
          <a:bodyPr wrap="square">
            <a:spAutoFit/>
          </a:bodyPr>
          <a:lstStyle/>
          <a:p>
            <a:pPr algn="l"/>
            <a:r>
              <a:rPr sz="1300" b="0" i="0">
                <a:solidFill>
                  <a:srgbClr val="8B94B0"/>
                </a:solidFill>
              </a:rPr>
              <a:t>Abraham Yeboua · abraham@herebo.io</a:t>
            </a:r>
          </a:p>
        </p:txBody>
      </p:sp>
      <p:sp>
        <p:nvSpPr>
          <p:cNvPr id="8" name="Rectangle 7"/>
          <p:cNvSpPr/>
          <p:nvPr/>
        </p:nvSpPr>
        <p:spPr>
          <a:xfrm>
            <a:off x="8595360" y="3566160"/>
            <a:ext cx="3383280" cy="2926080"/>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8595360" y="3566160"/>
            <a:ext cx="3383280" cy="59436"/>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759952" y="3657600"/>
            <a:ext cx="3017520" cy="347472"/>
          </a:xfrm>
          <a:prstGeom prst="rect">
            <a:avLst/>
          </a:prstGeom>
          <a:noFill/>
        </p:spPr>
        <p:txBody>
          <a:bodyPr wrap="square">
            <a:spAutoFit/>
          </a:bodyPr>
          <a:lstStyle/>
          <a:p>
            <a:pPr algn="l"/>
            <a:r>
              <a:rPr sz="1100" b="1" i="0">
                <a:solidFill>
                  <a:srgbClr val="E07D3C"/>
                </a:solidFill>
              </a:rPr>
              <a:t>En bref</a:t>
            </a:r>
          </a:p>
        </p:txBody>
      </p:sp>
      <p:sp>
        <p:nvSpPr>
          <p:cNvPr id="11" name="TextBox 10"/>
          <p:cNvSpPr txBox="1"/>
          <p:nvPr/>
        </p:nvSpPr>
        <p:spPr>
          <a:xfrm>
            <a:off x="8759952" y="4069080"/>
            <a:ext cx="3017520" cy="2286000"/>
          </a:xfrm>
          <a:prstGeom prst="rect">
            <a:avLst/>
          </a:prstGeom>
          <a:noFill/>
        </p:spPr>
        <p:txBody>
          <a:bodyPr wrap="square">
            <a:spAutoFit/>
          </a:bodyPr>
          <a:lstStyle/>
          <a:p>
            <a:pPr>
              <a:spcAft>
                <a:spcPts val="900"/>
              </a:spcAft>
            </a:pPr>
            <a:r>
              <a:rPr sz="1100">
                <a:solidFill>
                  <a:srgbClr val="EEF2FF"/>
                </a:solidFill>
              </a:rPr>
              <a:t>✓  0 concurrent direct EU</a:t>
            </a:r>
          </a:p>
          <a:p>
            <a:pPr>
              <a:spcAft>
                <a:spcPts val="900"/>
              </a:spcAft>
            </a:pPr>
            <a:r>
              <a:rPr sz="1100">
                <a:solidFill>
                  <a:srgbClr val="EEF2FF"/>
                </a:solidFill>
              </a:rPr>
              <a:t>✓  123/123 tests passants</a:t>
            </a:r>
          </a:p>
          <a:p>
            <a:pPr>
              <a:spcAft>
                <a:spcPts val="900"/>
              </a:spcAft>
            </a:pPr>
            <a:r>
              <a:rPr sz="1100">
                <a:solidFill>
                  <a:srgbClr val="EEF2FF"/>
                </a:solidFill>
              </a:rPr>
              <a:t>✓  ARR M12 projeté : 2,1M€</a:t>
            </a:r>
          </a:p>
          <a:p>
            <a:pPr>
              <a:spcAft>
                <a:spcPts val="900"/>
              </a:spcAft>
            </a:pPr>
            <a:r>
              <a:rPr sz="1100">
                <a:solidFill>
                  <a:srgbClr val="EEF2FF"/>
                </a:solidFill>
              </a:rPr>
              <a:t>✓  180 000 professionnels cibles</a:t>
            </a:r>
          </a:p>
          <a:p>
            <a:pPr>
              <a:spcAft>
                <a:spcPts val="900"/>
              </a:spcAft>
            </a:pPr>
            <a:r>
              <a:rPr sz="1100">
                <a:solidFill>
                  <a:srgbClr val="EEF2FF"/>
                </a:solidFill>
              </a:rPr>
              <a:t>✓  Déploiement en 48h</a:t>
            </a:r>
          </a:p>
        </p:txBody>
      </p:sp>
      <p:sp>
        <p:nvSpPr>
          <p:cNvPr id="12" name="TextBox 11"/>
          <p:cNvSpPr txBox="1"/>
          <p:nvPr/>
        </p:nvSpPr>
        <p:spPr>
          <a:xfrm>
            <a:off x="274320" y="6492240"/>
            <a:ext cx="2743200" cy="320040"/>
          </a:xfrm>
          <a:prstGeom prst="rect">
            <a:avLst/>
          </a:prstGeom>
          <a:noFill/>
        </p:spPr>
        <p:txBody>
          <a:bodyPr wrap="square">
            <a:spAutoFit/>
          </a:bodyPr>
          <a:lstStyle/>
          <a:p>
            <a:pPr algn="l"/>
            <a:r>
              <a:rPr sz="1000" b="0" i="0">
                <a:solidFill>
                  <a:srgbClr val="E07D3C"/>
                </a:solidFill>
              </a:rPr>
              <a:t>herebo.io</a:t>
            </a:r>
          </a:p>
        </p:txBody>
      </p:sp>
      <p:sp>
        <p:nvSpPr>
          <p:cNvPr id="13" name="Rectangle 12"/>
          <p:cNvSpPr/>
          <p:nvPr/>
        </p:nvSpPr>
        <p:spPr>
          <a:xfrm>
            <a:off x="0" y="0"/>
            <a:ext cx="12191695" cy="201168"/>
          </a:xfrm>
          <a:prstGeom prst="rect">
            <a:avLst/>
          </a:prstGeom>
          <a:solidFill>
            <a:srgbClr val="218C5B"/>
          </a:solidFill>
          <a:ln>
            <a:noFill/>
          </a:ln>
          <a:effectLst/>
        </p:spPr>
        <p:style>
          <a:lnRef idx="1">
            <a:schemeClr val="accent1"/>
          </a:lnRef>
          <a:fillRef idx="3">
            <a:schemeClr val="accent1"/>
          </a:fillRef>
          <a:effectRef idx="2">
            <a:schemeClr val="accent1"/>
          </a:effectRef>
          <a:fontRef idx="minor">
            <a:schemeClr val="lt1"/>
          </a:fontRef>
        </p:style>
        <p:txBody>
          <a:bodyPr rtlCol="0" anchor="ctr" tIns="0" bIns="0"/>
          <a:lstStyle/>
          <a:p>
            <a:pPr algn="ctr"/>
            <a:r>
              <a:rPr sz="900" b="1">
                <a:solidFill>
                  <a:srgbClr val="FFFFFF"/>
                </a:solidFill>
              </a:rPr>
              <a:t>PUBLIABLE — VERSION OFFICIELLE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8090F"/>
        </a:solidFill>
        <a:effectLst/>
      </p:bgPr>
    </p:bg>
    <p:spTree>
      <p:nvGrpSpPr>
        <p:cNvPr id="1" name=""/>
        <p:cNvGrpSpPr/>
        <p:nvPr/>
      </p:nvGrpSpPr>
      <p:grpSpPr/>
      <p:sp>
        <p:nvSpPr>
          <p:cNvPr id="2" name="Rectangle 1"/>
          <p:cNvSpPr/>
          <p:nvPr/>
        </p:nvSpPr>
        <p:spPr>
          <a:xfrm>
            <a:off x="0" y="6537960"/>
            <a:ext cx="12191695" cy="320040"/>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274320" y="6565392"/>
            <a:ext cx="8229600" cy="256032"/>
          </a:xfrm>
          <a:prstGeom prst="rect">
            <a:avLst/>
          </a:prstGeom>
          <a:noFill/>
        </p:spPr>
        <p:txBody>
          <a:bodyPr wrap="square">
            <a:spAutoFit/>
          </a:bodyPr>
          <a:lstStyle/>
          <a:p>
            <a:pPr algn="l"/>
            <a:r>
              <a:rPr sz="900" b="0" i="0">
                <a:solidFill>
                  <a:srgbClr val="8B94B0"/>
                </a:solidFill>
              </a:rPr>
              <a:t>HEREBO · Confidentiel · Juillet 2026</a:t>
            </a:r>
          </a:p>
        </p:txBody>
      </p:sp>
      <p:sp>
        <p:nvSpPr>
          <p:cNvPr id="4" name="TextBox 3"/>
          <p:cNvSpPr txBox="1"/>
          <p:nvPr/>
        </p:nvSpPr>
        <p:spPr>
          <a:xfrm>
            <a:off x="10332720" y="6565392"/>
            <a:ext cx="1645920" cy="256032"/>
          </a:xfrm>
          <a:prstGeom prst="rect">
            <a:avLst/>
          </a:prstGeom>
          <a:noFill/>
        </p:spPr>
        <p:txBody>
          <a:bodyPr wrap="square">
            <a:spAutoFit/>
          </a:bodyPr>
          <a:lstStyle/>
          <a:p>
            <a:pPr algn="r"/>
            <a:r>
              <a:rPr sz="900" b="0" i="0">
                <a:solidFill>
                  <a:srgbClr val="E07D3C"/>
                </a:solidFill>
              </a:rPr>
              <a:t>herebo.io</a:t>
            </a:r>
          </a:p>
        </p:txBody>
      </p:sp>
      <p:sp>
        <p:nvSpPr>
          <p:cNvPr id="5" name="TextBox 4"/>
          <p:cNvSpPr txBox="1"/>
          <p:nvPr/>
        </p:nvSpPr>
        <p:spPr>
          <a:xfrm>
            <a:off x="457200" y="201168"/>
            <a:ext cx="11247120" cy="658368"/>
          </a:xfrm>
          <a:prstGeom prst="rect">
            <a:avLst/>
          </a:prstGeom>
          <a:noFill/>
        </p:spPr>
        <p:txBody>
          <a:bodyPr wrap="square">
            <a:spAutoFit/>
          </a:bodyPr>
          <a:lstStyle/>
          <a:p>
            <a:pPr algn="l"/>
            <a:r>
              <a:rPr sz="2800" b="1" i="0">
                <a:solidFill>
                  <a:srgbClr val="EEF2FF"/>
                </a:solidFill>
              </a:rPr>
              <a:t>Équipe — Abraham Yeboua, Fondateur &amp; CEO</a:t>
            </a:r>
          </a:p>
        </p:txBody>
      </p:sp>
      <p:sp>
        <p:nvSpPr>
          <p:cNvPr id="6" name="Rectangle 5"/>
          <p:cNvSpPr/>
          <p:nvPr/>
        </p:nvSpPr>
        <p:spPr>
          <a:xfrm>
            <a:off x="457200" y="932688"/>
            <a:ext cx="11247120" cy="50292"/>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365760" y="1353312"/>
            <a:ext cx="6858000" cy="5102352"/>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365760" y="1353312"/>
            <a:ext cx="6858000" cy="59436"/>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30352" y="1444752"/>
            <a:ext cx="6492240" cy="475488"/>
          </a:xfrm>
          <a:prstGeom prst="rect">
            <a:avLst/>
          </a:prstGeom>
          <a:noFill/>
        </p:spPr>
        <p:txBody>
          <a:bodyPr wrap="square">
            <a:spAutoFit/>
          </a:bodyPr>
          <a:lstStyle/>
          <a:p>
            <a:pPr algn="l"/>
            <a:r>
              <a:rPr sz="1600" b="1" i="0">
                <a:solidFill>
                  <a:srgbClr val="E07D3C"/>
                </a:solidFill>
              </a:rPr>
              <a:t>1 développeur · 12 mois · 1 produit entier</a:t>
            </a:r>
          </a:p>
        </p:txBody>
      </p:sp>
      <p:sp>
        <p:nvSpPr>
          <p:cNvPr id="10" name="TextBox 9"/>
          <p:cNvSpPr txBox="1"/>
          <p:nvPr/>
        </p:nvSpPr>
        <p:spPr>
          <a:xfrm>
            <a:off x="530352" y="1993392"/>
            <a:ext cx="6583680" cy="4251960"/>
          </a:xfrm>
          <a:prstGeom prst="rect">
            <a:avLst/>
          </a:prstGeom>
          <a:noFill/>
        </p:spPr>
        <p:txBody>
          <a:bodyPr wrap="square">
            <a:spAutoFit/>
          </a:bodyPr>
          <a:lstStyle/>
          <a:p>
            <a:pPr>
              <a:spcAft>
                <a:spcPts val="600"/>
              </a:spcAft>
            </a:pPr>
            <a:r>
              <a:rPr sz="1100">
                <a:solidFill>
                  <a:srgbClr val="EEF2FF"/>
                </a:solidFill>
              </a:rPr>
              <a:t>Backend Fastify 5 TypeScript — API complète production</a:t>
            </a:r>
          </a:p>
          <a:p>
            <a:pPr>
              <a:spcAft>
                <a:spcPts val="600"/>
              </a:spcAft>
            </a:pPr>
            <a:r>
              <a:rPr sz="1100">
                <a:solidFill>
                  <a:srgbClr val="EEF2FF"/>
                </a:solidFill>
              </a:rPr>
              <a:t>Frontend Next.js 15 App Router — dashboard complet</a:t>
            </a:r>
          </a:p>
          <a:p>
            <a:pPr>
              <a:spcAft>
                <a:spcPts val="600"/>
              </a:spcAft>
            </a:pPr>
            <a:r>
              <a:rPr sz="1100">
                <a:solidFill>
                  <a:srgbClr val="EEF2FF"/>
                </a:solidFill>
              </a:rPr>
              <a:t>Architecture PostgreSQL 16 + Row Level Security</a:t>
            </a:r>
          </a:p>
          <a:p>
            <a:pPr>
              <a:spcAft>
                <a:spcPts val="600"/>
              </a:spcAft>
            </a:pPr>
            <a:r>
              <a:rPr sz="1100">
                <a:solidFill>
                  <a:srgbClr val="EEF2FF"/>
                </a:solidFill>
              </a:rPr>
              <a:t>6 modules IA OpenAI GPT-4o-mini intégrés</a:t>
            </a:r>
          </a:p>
          <a:p>
            <a:pPr>
              <a:spcAft>
                <a:spcPts val="600"/>
              </a:spcAft>
            </a:pPr>
            <a:r>
              <a:rPr sz="1100">
                <a:solidFill>
                  <a:srgbClr val="EEF2FF"/>
                </a:solidFill>
              </a:rPr>
              <a:t>Queue email BullMQ + Redis 7</a:t>
            </a:r>
          </a:p>
          <a:p>
            <a:pPr>
              <a:spcAft>
                <a:spcPts val="600"/>
              </a:spcAft>
            </a:pPr>
            <a:r>
              <a:rPr sz="1100">
                <a:solidFill>
                  <a:srgbClr val="EEF2FF"/>
                </a:solidFill>
              </a:rPr>
              <a:t>AWS SES eu-west-3 + DKIM + bounce handlers</a:t>
            </a:r>
          </a:p>
          <a:p>
            <a:pPr>
              <a:spcAft>
                <a:spcPts val="600"/>
              </a:spcAft>
            </a:pPr>
            <a:r>
              <a:rPr sz="1100">
                <a:solidFill>
                  <a:srgbClr val="EEF2FF"/>
                </a:solidFill>
              </a:rPr>
              <a:t>Stripe abonnements + webhooks complets</a:t>
            </a:r>
          </a:p>
          <a:p>
            <a:pPr>
              <a:spcAft>
                <a:spcPts val="600"/>
              </a:spcAft>
            </a:pPr>
            <a:r>
              <a:rPr sz="1100">
                <a:solidFill>
                  <a:srgbClr val="EEF2FF"/>
                </a:solidFill>
              </a:rPr>
              <a:t>CI/CD GitHub Actions + gate validation manuelle</a:t>
            </a:r>
          </a:p>
          <a:p>
            <a:pPr>
              <a:spcAft>
                <a:spcPts val="600"/>
              </a:spcAft>
            </a:pPr>
            <a:r>
              <a:rPr sz="1100">
                <a:solidFill>
                  <a:srgbClr val="EEF2FF"/>
                </a:solidFill>
              </a:rPr>
              <a:t>Monitoring Prometheus + Alertmanager + Sentry</a:t>
            </a:r>
          </a:p>
          <a:p>
            <a:pPr>
              <a:spcAft>
                <a:spcPts val="600"/>
              </a:spcAft>
            </a:pPr>
            <a:r>
              <a:rPr sz="1100">
                <a:solidFill>
                  <a:srgbClr val="EEF2FF"/>
                </a:solidFill>
              </a:rPr>
              <a:t>RGPD Art.17/20 — endpoints dédiés + tests</a:t>
            </a:r>
          </a:p>
          <a:p>
            <a:pPr>
              <a:spcAft>
                <a:spcPts val="600"/>
              </a:spcAft>
            </a:pPr>
            <a:r>
              <a:rPr sz="1100">
                <a:solidFill>
                  <a:srgbClr val="EEF2FF"/>
                </a:solidFill>
              </a:rPr>
              <a:t>White-label + i18n 4 locales (FR/EN/ES/PT)</a:t>
            </a:r>
          </a:p>
          <a:p>
            <a:pPr>
              <a:spcAft>
                <a:spcPts val="600"/>
              </a:spcAft>
            </a:pPr>
            <a:r>
              <a:rPr sz="1100">
                <a:solidFill>
                  <a:srgbClr val="EEF2FF"/>
                </a:solidFill>
              </a:rPr>
              <a:t>123/123 tests Vitest + 42 scénarios Playwright</a:t>
            </a:r>
          </a:p>
          <a:p>
            <a:pPr>
              <a:spcAft>
                <a:spcPts val="600"/>
              </a:spcAft>
            </a:pPr>
            <a:r>
              <a:rPr sz="1100">
                <a:solidFill>
                  <a:srgbClr val="EEF2FF"/>
                </a:solidFill>
              </a:rPr>
              <a:t>Brand pack 15 SVG — identité visuelle professionnelle</a:t>
            </a:r>
          </a:p>
          <a:p>
            <a:pPr>
              <a:spcAft>
                <a:spcPts val="600"/>
              </a:spcAft>
            </a:pPr>
            <a:r>
              <a:rPr sz="1100">
                <a:solidFill>
                  <a:srgbClr val="EEF2FF"/>
                </a:solidFill>
              </a:rPr>
              <a:t>Infrastructure scripts prod (setup · SES · monitoring · Stripe · k6)</a:t>
            </a:r>
          </a:p>
        </p:txBody>
      </p:sp>
      <p:sp>
        <p:nvSpPr>
          <p:cNvPr id="11" name="Rectangle 10"/>
          <p:cNvSpPr/>
          <p:nvPr/>
        </p:nvSpPr>
        <p:spPr>
          <a:xfrm>
            <a:off x="7424927" y="1353312"/>
            <a:ext cx="4480560" cy="5102352"/>
          </a:xfrm>
          <a:prstGeom prst="rect">
            <a:avLst/>
          </a:prstGeom>
          <a:solidFill>
            <a:srgbClr val="140D0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7424927" y="1353312"/>
            <a:ext cx="4480560" cy="59436"/>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589520" y="1444752"/>
            <a:ext cx="4114800" cy="411480"/>
          </a:xfrm>
          <a:prstGeom prst="rect">
            <a:avLst/>
          </a:prstGeom>
          <a:noFill/>
        </p:spPr>
        <p:txBody>
          <a:bodyPr wrap="square">
            <a:spAutoFit/>
          </a:bodyPr>
          <a:lstStyle/>
          <a:p>
            <a:pPr algn="l"/>
            <a:r>
              <a:rPr sz="1300" b="1" i="0">
                <a:solidFill>
                  <a:srgbClr val="E07D3C"/>
                </a:solidFill>
              </a:rPr>
              <a:t>Ce que ça démontre</a:t>
            </a:r>
          </a:p>
        </p:txBody>
      </p:sp>
      <p:sp>
        <p:nvSpPr>
          <p:cNvPr id="14" name="TextBox 13"/>
          <p:cNvSpPr txBox="1"/>
          <p:nvPr/>
        </p:nvSpPr>
        <p:spPr>
          <a:xfrm>
            <a:off x="7589520" y="1920240"/>
            <a:ext cx="4160520" cy="4343400"/>
          </a:xfrm>
          <a:prstGeom prst="rect">
            <a:avLst/>
          </a:prstGeom>
          <a:noFill/>
        </p:spPr>
        <p:txBody>
          <a:bodyPr wrap="square">
            <a:spAutoFit/>
          </a:bodyPr>
          <a:lstStyle/>
          <a:p>
            <a:pPr>
              <a:spcAft>
                <a:spcPts val="700"/>
              </a:spcAft>
            </a:pPr>
            <a:r>
              <a:rPr sz="1200">
                <a:solidFill>
                  <a:srgbClr val="EEF2FF"/>
                </a:solidFill>
              </a:rPr>
              <a:t>Un seul développeur a livré en</a:t>
            </a:r>
          </a:p>
          <a:p>
            <a:pPr>
              <a:spcAft>
                <a:spcPts val="700"/>
              </a:spcAft>
            </a:pPr>
            <a:r>
              <a:rPr sz="1200">
                <a:solidFill>
                  <a:srgbClr val="EEF2FF"/>
                </a:solidFill>
              </a:rPr>
              <a:t>12 mois ce qu'une agence</a:t>
            </a:r>
          </a:p>
          <a:p>
            <a:pPr>
              <a:spcAft>
                <a:spcPts val="700"/>
              </a:spcAft>
            </a:pPr>
            <a:r>
              <a:rPr sz="1200">
                <a:solidFill>
                  <a:srgbClr val="EEF2FF"/>
                </a:solidFill>
              </a:rPr>
              <a:t>aurait facturé 200-300K€</a:t>
            </a:r>
          </a:p>
          <a:p>
            <a:pPr>
              <a:spcAft>
                <a:spcPts val="700"/>
              </a:spcAft>
            </a:pPr>
            <a:r>
              <a:rPr sz="1200">
                <a:solidFill>
                  <a:srgbClr val="EEF2FF"/>
                </a:solidFill>
              </a:rPr>
              <a:t>en 18 mois.</a:t>
            </a:r>
          </a:p>
          <a:p>
            <a:pPr>
              <a:spcAft>
                <a:spcPts val="700"/>
              </a:spcAft>
            </a:pPr>
            <a:r>
              <a:rPr sz="1200">
                <a:solidFill>
                  <a:srgbClr val="EEF2FF"/>
                </a:solidFill>
              </a:rPr>
              <a:t/>
            </a:r>
          </a:p>
          <a:p>
            <a:pPr>
              <a:spcAft>
                <a:spcPts val="700"/>
              </a:spcAft>
            </a:pPr>
            <a:r>
              <a:rPr sz="1200">
                <a:solidFill>
                  <a:srgbClr val="EEF2FF"/>
                </a:solidFill>
              </a:rPr>
              <a:t>La capacité d'exécution est</a:t>
            </a:r>
          </a:p>
          <a:p>
            <a:pPr>
              <a:spcAft>
                <a:spcPts val="700"/>
              </a:spcAft>
            </a:pPr>
            <a:r>
              <a:rPr sz="1200">
                <a:solidFill>
                  <a:srgbClr val="EEF2FF"/>
                </a:solidFill>
              </a:rPr>
              <a:t>prouvée, pas déclarée.</a:t>
            </a:r>
          </a:p>
          <a:p>
            <a:pPr>
              <a:spcAft>
                <a:spcPts val="700"/>
              </a:spcAft>
            </a:pPr>
            <a:r>
              <a:rPr sz="1200">
                <a:solidFill>
                  <a:srgbClr val="EEF2FF"/>
                </a:solidFill>
              </a:rPr>
              <a:t/>
            </a:r>
          </a:p>
          <a:p>
            <a:pPr>
              <a:spcAft>
                <a:spcPts val="700"/>
              </a:spcAft>
            </a:pPr>
            <a:r>
              <a:rPr sz="1200">
                <a:solidFill>
                  <a:srgbClr val="EEF2FF"/>
                </a:solidFill>
              </a:rPr>
              <a:t>• 0 dette technique critique</a:t>
            </a:r>
          </a:p>
          <a:p>
            <a:pPr>
              <a:spcAft>
                <a:spcPts val="700"/>
              </a:spcAft>
            </a:pPr>
            <a:r>
              <a:rPr sz="1200">
                <a:solidFill>
                  <a:srgbClr val="EEF2FF"/>
                </a:solidFill>
              </a:rPr>
              <a:t>• Infrastructure prod-ready</a:t>
            </a:r>
          </a:p>
          <a:p>
            <a:pPr>
              <a:spcAft>
                <a:spcPts val="700"/>
              </a:spcAft>
            </a:pPr>
            <a:r>
              <a:rPr sz="1200">
                <a:solidFill>
                  <a:srgbClr val="EEF2FF"/>
                </a:solidFill>
              </a:rPr>
              <a:t>• Documentation complète</a:t>
            </a:r>
          </a:p>
          <a:p>
            <a:pPr>
              <a:spcAft>
                <a:spcPts val="700"/>
              </a:spcAft>
            </a:pPr>
            <a:r>
              <a:rPr sz="1200">
                <a:solidFill>
                  <a:srgbClr val="EEF2FF"/>
                </a:solidFill>
              </a:rPr>
              <a:t>• Tests couvrant 100% routes core</a:t>
            </a:r>
          </a:p>
          <a:p>
            <a:pPr>
              <a:spcAft>
                <a:spcPts val="700"/>
              </a:spcAft>
            </a:pPr>
            <a:r>
              <a:rPr sz="1200">
                <a:solidFill>
                  <a:srgbClr val="EEF2FF"/>
                </a:solidFill>
              </a:rPr>
              <a:t/>
            </a:r>
          </a:p>
          <a:p>
            <a:pPr>
              <a:spcAft>
                <a:spcPts val="700"/>
              </a:spcAft>
            </a:pPr>
            <a:r>
              <a:rPr sz="1200">
                <a:solidFill>
                  <a:srgbClr val="EEF2FF"/>
                </a:solidFill>
              </a:rPr>
              <a:t>Post-seed : 1 Lead dev backend</a:t>
            </a:r>
          </a:p>
          <a:p>
            <a:pPr>
              <a:spcAft>
                <a:spcPts val="700"/>
              </a:spcAft>
            </a:pPr>
            <a:r>
              <a:rPr sz="1200">
                <a:solidFill>
                  <a:srgbClr val="EEF2FF"/>
                </a:solidFill>
              </a:rPr>
              <a:t>+ 1 BDR professions réglementées</a:t>
            </a:r>
          </a:p>
        </p:txBody>
      </p:sp>
      <p:sp>
        <p:nvSpPr>
          <p:cNvPr id="15" name="Rectangle 14"/>
          <p:cNvSpPr/>
          <p:nvPr/>
        </p:nvSpPr>
        <p:spPr>
          <a:xfrm>
            <a:off x="0" y="0"/>
            <a:ext cx="12191695" cy="201168"/>
          </a:xfrm>
          <a:prstGeom prst="rect">
            <a:avLst/>
          </a:prstGeom>
          <a:solidFill>
            <a:srgbClr val="218C5B"/>
          </a:solidFill>
          <a:ln>
            <a:noFill/>
          </a:ln>
          <a:effectLst/>
        </p:spPr>
        <p:style>
          <a:lnRef idx="1">
            <a:schemeClr val="accent1"/>
          </a:lnRef>
          <a:fillRef idx="3">
            <a:schemeClr val="accent1"/>
          </a:fillRef>
          <a:effectRef idx="2">
            <a:schemeClr val="accent1"/>
          </a:effectRef>
          <a:fontRef idx="minor">
            <a:schemeClr val="lt1"/>
          </a:fontRef>
        </p:style>
        <p:txBody>
          <a:bodyPr rtlCol="0" anchor="ctr" tIns="0" bIns="0"/>
          <a:lstStyle/>
          <a:p>
            <a:pPr algn="ctr"/>
            <a:r>
              <a:rPr sz="900" b="1">
                <a:solidFill>
                  <a:srgbClr val="FFFFFF"/>
                </a:solidFill>
              </a:rPr>
              <a:t>PUBLIABLE — VERSION OFFICIELLE</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8090F"/>
        </a:solidFill>
        <a:effectLst/>
      </p:bgPr>
    </p:bg>
    <p:spTree>
      <p:nvGrpSpPr>
        <p:cNvPr id="1" name=""/>
        <p:cNvGrpSpPr/>
        <p:nvPr/>
      </p:nvGrpSpPr>
      <p:grpSpPr/>
      <p:sp>
        <p:nvSpPr>
          <p:cNvPr id="2" name="Rectangle 1"/>
          <p:cNvSpPr/>
          <p:nvPr/>
        </p:nvSpPr>
        <p:spPr>
          <a:xfrm>
            <a:off x="0" y="6537960"/>
            <a:ext cx="12191695" cy="320040"/>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274320" y="6565392"/>
            <a:ext cx="8229600" cy="256032"/>
          </a:xfrm>
          <a:prstGeom prst="rect">
            <a:avLst/>
          </a:prstGeom>
          <a:noFill/>
        </p:spPr>
        <p:txBody>
          <a:bodyPr wrap="square">
            <a:spAutoFit/>
          </a:bodyPr>
          <a:lstStyle/>
          <a:p>
            <a:pPr algn="l"/>
            <a:r>
              <a:rPr sz="900" b="0" i="0">
                <a:solidFill>
                  <a:srgbClr val="8B94B0"/>
                </a:solidFill>
              </a:rPr>
              <a:t>HEREBO · Confidentiel · Juillet 2026</a:t>
            </a:r>
          </a:p>
        </p:txBody>
      </p:sp>
      <p:sp>
        <p:nvSpPr>
          <p:cNvPr id="4" name="TextBox 3"/>
          <p:cNvSpPr txBox="1"/>
          <p:nvPr/>
        </p:nvSpPr>
        <p:spPr>
          <a:xfrm>
            <a:off x="10332720" y="6565392"/>
            <a:ext cx="1645920" cy="256032"/>
          </a:xfrm>
          <a:prstGeom prst="rect">
            <a:avLst/>
          </a:prstGeom>
          <a:noFill/>
        </p:spPr>
        <p:txBody>
          <a:bodyPr wrap="square">
            <a:spAutoFit/>
          </a:bodyPr>
          <a:lstStyle/>
          <a:p>
            <a:pPr algn="r"/>
            <a:r>
              <a:rPr sz="900" b="0" i="0">
                <a:solidFill>
                  <a:srgbClr val="E07D3C"/>
                </a:solidFill>
              </a:rPr>
              <a:t>herebo.io</a:t>
            </a:r>
          </a:p>
        </p:txBody>
      </p:sp>
      <p:sp>
        <p:nvSpPr>
          <p:cNvPr id="5" name="TextBox 4"/>
          <p:cNvSpPr txBox="1"/>
          <p:nvPr/>
        </p:nvSpPr>
        <p:spPr>
          <a:xfrm>
            <a:off x="457200" y="201168"/>
            <a:ext cx="11247120" cy="658368"/>
          </a:xfrm>
          <a:prstGeom prst="rect">
            <a:avLst/>
          </a:prstGeom>
          <a:noFill/>
        </p:spPr>
        <p:txBody>
          <a:bodyPr wrap="square">
            <a:spAutoFit/>
          </a:bodyPr>
          <a:lstStyle/>
          <a:p>
            <a:pPr algn="l"/>
            <a:r>
              <a:rPr sz="2800" b="1" i="0">
                <a:solidFill>
                  <a:srgbClr val="EEF2FF"/>
                </a:solidFill>
              </a:rPr>
              <a:t>Seed 500 000€ — Utilisation des fonds</a:t>
            </a:r>
          </a:p>
        </p:txBody>
      </p:sp>
      <p:sp>
        <p:nvSpPr>
          <p:cNvPr id="6" name="Rectangle 5"/>
          <p:cNvSpPr/>
          <p:nvPr/>
        </p:nvSpPr>
        <p:spPr>
          <a:xfrm>
            <a:off x="457200" y="932688"/>
            <a:ext cx="11247120" cy="50292"/>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7" name="Table 6"/>
          <p:cNvGraphicFramePr>
            <a:graphicFrameLocks noGrp="1"/>
          </p:cNvGraphicFramePr>
          <p:nvPr/>
        </p:nvGraphicFramePr>
        <p:xfrm>
          <a:off x="365760" y="1353312"/>
          <a:ext cx="11430000" cy="2834640"/>
        </p:xfrm>
        <a:graphic>
          <a:graphicData uri="http://schemas.openxmlformats.org/drawingml/2006/table">
            <a:tbl>
              <a:tblPr firstRow="1" bandRow="1">
                <a:tableStyleId>{5C22544A-7EE6-4342-B048-85BDC9FD1C3A}</a:tableStyleId>
              </a:tblPr>
              <a:tblGrid>
                <a:gridCol w="3810000"/>
                <a:gridCol w="3810000"/>
                <a:gridCol w="3810000"/>
              </a:tblGrid>
              <a:tr h="472440">
                <a:tc>
                  <a:txBody>
                    <a:bodyPr/>
                    <a:lstStyle/>
                    <a:p>
                      <a:pPr algn="l"/>
                      <a:r>
                        <a:rPr sz="1100" b="1">
                          <a:solidFill>
                            <a:srgbClr val="08090F"/>
                          </a:solidFill>
                        </a:rPr>
                        <a:t>Poste</a:t>
                      </a:r>
                    </a:p>
                  </a:txBody>
                  <a:tcPr>
                    <a:solidFill>
                      <a:srgbClr val="E07D3C"/>
                    </a:solidFill>
                  </a:tcPr>
                </a:tc>
                <a:tc>
                  <a:txBody>
                    <a:bodyPr/>
                    <a:lstStyle/>
                    <a:p>
                      <a:pPr algn="ctr"/>
                      <a:r>
                        <a:rPr sz="1100" b="1">
                          <a:solidFill>
                            <a:srgbClr val="08090F"/>
                          </a:solidFill>
                        </a:rPr>
                        <a:t>Montant</a:t>
                      </a:r>
                    </a:p>
                  </a:txBody>
                  <a:tcPr>
                    <a:solidFill>
                      <a:srgbClr val="E07D3C"/>
                    </a:solidFill>
                  </a:tcPr>
                </a:tc>
                <a:tc>
                  <a:txBody>
                    <a:bodyPr/>
                    <a:lstStyle/>
                    <a:p>
                      <a:pPr algn="ctr"/>
                      <a:r>
                        <a:rPr sz="1100" b="1">
                          <a:solidFill>
                            <a:srgbClr val="08090F"/>
                          </a:solidFill>
                        </a:rPr>
                        <a:t>Détail</a:t>
                      </a:r>
                    </a:p>
                  </a:txBody>
                  <a:tcPr>
                    <a:solidFill>
                      <a:srgbClr val="E07D3C"/>
                    </a:solidFill>
                  </a:tcPr>
                </a:tc>
              </a:tr>
              <a:tr h="472440">
                <a:tc>
                  <a:txBody>
                    <a:bodyPr/>
                    <a:lstStyle/>
                    <a:p>
                      <a:pPr algn="l"/>
                      <a:r>
                        <a:rPr sz="1100" b="0">
                          <a:solidFill>
                            <a:srgbClr val="EEF2FF"/>
                          </a:solidFill>
                        </a:rPr>
                        <a:t>Équipe — 2 CDI × 18 mois</a:t>
                      </a:r>
                    </a:p>
                  </a:txBody>
                  <a:tcPr>
                    <a:solidFill>
                      <a:srgbClr val="10131E"/>
                    </a:solidFill>
                  </a:tcPr>
                </a:tc>
                <a:tc>
                  <a:txBody>
                    <a:bodyPr/>
                    <a:lstStyle/>
                    <a:p>
                      <a:pPr algn="ctr"/>
                      <a:r>
                        <a:rPr sz="1100" b="0">
                          <a:solidFill>
                            <a:srgbClr val="EEF2FF"/>
                          </a:solidFill>
                        </a:rPr>
                        <a:t>280 000€</a:t>
                      </a:r>
                    </a:p>
                  </a:txBody>
                  <a:tcPr>
                    <a:solidFill>
                      <a:srgbClr val="10131E"/>
                    </a:solidFill>
                  </a:tcPr>
                </a:tc>
                <a:tc>
                  <a:txBody>
                    <a:bodyPr/>
                    <a:lstStyle/>
                    <a:p>
                      <a:pPr algn="ctr"/>
                      <a:r>
                        <a:rPr sz="1100" b="0">
                          <a:solidFill>
                            <a:srgbClr val="EEF2FF"/>
                          </a:solidFill>
                        </a:rPr>
                        <a:t>1 dev backend senior (55K€) + 1 BDR professions réglementées (50K€)</a:t>
                      </a:r>
                    </a:p>
                  </a:txBody>
                  <a:tcPr>
                    <a:solidFill>
                      <a:srgbClr val="10131E"/>
                    </a:solidFill>
                  </a:tcPr>
                </a:tc>
              </a:tr>
              <a:tr h="472440">
                <a:tc>
                  <a:txBody>
                    <a:bodyPr/>
                    <a:lstStyle/>
                    <a:p>
                      <a:pPr algn="l"/>
                      <a:r>
                        <a:rPr sz="1100" b="0">
                          <a:solidFill>
                            <a:srgbClr val="EEF2FF"/>
                          </a:solidFill>
                        </a:rPr>
                        <a:t>Acquisition (SEO · contenu · événements)</a:t>
                      </a:r>
                    </a:p>
                  </a:txBody>
                  <a:tcPr>
                    <a:solidFill>
                      <a:srgbClr val="161A2C"/>
                    </a:solidFill>
                  </a:tcPr>
                </a:tc>
                <a:tc>
                  <a:txBody>
                    <a:bodyPr/>
                    <a:lstStyle/>
                    <a:p>
                      <a:pPr algn="ctr"/>
                      <a:r>
                        <a:rPr sz="1100" b="0">
                          <a:solidFill>
                            <a:srgbClr val="EEF2FF"/>
                          </a:solidFill>
                        </a:rPr>
                        <a:t>80 000€</a:t>
                      </a:r>
                    </a:p>
                  </a:txBody>
                  <a:tcPr>
                    <a:solidFill>
                      <a:srgbClr val="161A2C"/>
                    </a:solidFill>
                  </a:tcPr>
                </a:tc>
                <a:tc>
                  <a:txBody>
                    <a:bodyPr/>
                    <a:lstStyle/>
                    <a:p>
                      <a:pPr algn="ctr"/>
                      <a:r>
                        <a:rPr sz="1100" b="0">
                          <a:solidFill>
                            <a:srgbClr val="EEF2FF"/>
                          </a:solidFill>
                        </a:rPr>
                        <a:t>Budget 10K€/mois · Barreaux · Ordres · Salons professionnels</a:t>
                      </a:r>
                    </a:p>
                  </a:txBody>
                  <a:tcPr>
                    <a:solidFill>
                      <a:srgbClr val="161A2C"/>
                    </a:solidFill>
                  </a:tcPr>
                </a:tc>
              </a:tr>
              <a:tr h="472440">
                <a:tc>
                  <a:txBody>
                    <a:bodyPr/>
                    <a:lstStyle/>
                    <a:p>
                      <a:pPr algn="l"/>
                      <a:r>
                        <a:rPr sz="1100" b="0">
                          <a:solidFill>
                            <a:srgbClr val="EEF2FF"/>
                          </a:solidFill>
                        </a:rPr>
                        <a:t>Infrastructure AWS (scale-up)</a:t>
                      </a:r>
                    </a:p>
                  </a:txBody>
                  <a:tcPr>
                    <a:solidFill>
                      <a:srgbClr val="10131E"/>
                    </a:solidFill>
                  </a:tcPr>
                </a:tc>
                <a:tc>
                  <a:txBody>
                    <a:bodyPr/>
                    <a:lstStyle/>
                    <a:p>
                      <a:pPr algn="ctr"/>
                      <a:r>
                        <a:rPr sz="1100" b="0">
                          <a:solidFill>
                            <a:srgbClr val="EEF2FF"/>
                          </a:solidFill>
                        </a:rPr>
                        <a:t>30 000€</a:t>
                      </a:r>
                    </a:p>
                  </a:txBody>
                  <a:tcPr>
                    <a:solidFill>
                      <a:srgbClr val="10131E"/>
                    </a:solidFill>
                  </a:tcPr>
                </a:tc>
                <a:tc>
                  <a:txBody>
                    <a:bodyPr/>
                    <a:lstStyle/>
                    <a:p>
                      <a:pPr algn="ctr"/>
                      <a:r>
                        <a:rPr sz="1100" b="0">
                          <a:solidFill>
                            <a:srgbClr val="EEF2FF"/>
                          </a:solidFill>
                        </a:rPr>
                        <a:t>Passage EC2 → auto-scaling · RDS Multi-AZ · ElastiCache</a:t>
                      </a:r>
                    </a:p>
                  </a:txBody>
                  <a:tcPr>
                    <a:solidFill>
                      <a:srgbClr val="10131E"/>
                    </a:solidFill>
                  </a:tcPr>
                </a:tc>
              </a:tr>
              <a:tr h="472440">
                <a:tc>
                  <a:txBody>
                    <a:bodyPr/>
                    <a:lstStyle/>
                    <a:p>
                      <a:pPr algn="l"/>
                      <a:r>
                        <a:rPr sz="1100" b="0">
                          <a:solidFill>
                            <a:srgbClr val="EEF2FF"/>
                          </a:solidFill>
                        </a:rPr>
                        <a:t>Legal / IP</a:t>
                      </a:r>
                    </a:p>
                  </a:txBody>
                  <a:tcPr>
                    <a:solidFill>
                      <a:srgbClr val="161A2C"/>
                    </a:solidFill>
                  </a:tcPr>
                </a:tc>
                <a:tc>
                  <a:txBody>
                    <a:bodyPr/>
                    <a:lstStyle/>
                    <a:p>
                      <a:pPr algn="ctr"/>
                      <a:r>
                        <a:rPr sz="1100" b="0">
                          <a:solidFill>
                            <a:srgbClr val="EEF2FF"/>
                          </a:solidFill>
                        </a:rPr>
                        <a:t>20 000€</a:t>
                      </a:r>
                    </a:p>
                  </a:txBody>
                  <a:tcPr>
                    <a:solidFill>
                      <a:srgbClr val="161A2C"/>
                    </a:solidFill>
                  </a:tcPr>
                </a:tc>
                <a:tc>
                  <a:txBody>
                    <a:bodyPr/>
                    <a:lstStyle/>
                    <a:p>
                      <a:pPr algn="ctr"/>
                      <a:r>
                        <a:rPr sz="1100" b="0">
                          <a:solidFill>
                            <a:srgbClr val="EEF2FF"/>
                          </a:solidFill>
                        </a:rPr>
                        <a:t>INPI + EUIPO (HEREBO + VONIXUX) · Audit CNIL · CGU/CGV</a:t>
                      </a:r>
                    </a:p>
                  </a:txBody>
                  <a:tcPr>
                    <a:solidFill>
                      <a:srgbClr val="161A2C"/>
                    </a:solidFill>
                  </a:tcPr>
                </a:tc>
              </a:tr>
              <a:tr h="472440">
                <a:tc>
                  <a:txBody>
                    <a:bodyPr/>
                    <a:lstStyle/>
                    <a:p>
                      <a:pPr algn="l"/>
                      <a:r>
                        <a:rPr sz="1100" b="0">
                          <a:solidFill>
                            <a:srgbClr val="EEF2FF"/>
                          </a:solidFill>
                        </a:rPr>
                        <a:t>Buffer opérationnel</a:t>
                      </a:r>
                    </a:p>
                  </a:txBody>
                  <a:tcPr>
                    <a:solidFill>
                      <a:srgbClr val="10131E"/>
                    </a:solidFill>
                  </a:tcPr>
                </a:tc>
                <a:tc>
                  <a:txBody>
                    <a:bodyPr/>
                    <a:lstStyle/>
                    <a:p>
                      <a:pPr algn="ctr"/>
                      <a:r>
                        <a:rPr sz="1100" b="0">
                          <a:solidFill>
                            <a:srgbClr val="EEF2FF"/>
                          </a:solidFill>
                        </a:rPr>
                        <a:t>90 000€</a:t>
                      </a:r>
                    </a:p>
                  </a:txBody>
                  <a:tcPr>
                    <a:solidFill>
                      <a:srgbClr val="10131E"/>
                    </a:solidFill>
                  </a:tcPr>
                </a:tc>
                <a:tc>
                  <a:txBody>
                    <a:bodyPr/>
                    <a:lstStyle/>
                    <a:p>
                      <a:pPr algn="ctr"/>
                      <a:r>
                        <a:rPr sz="1100" b="0">
                          <a:solidFill>
                            <a:srgbClr val="EEF2FF"/>
                          </a:solidFill>
                        </a:rPr>
                        <a:t>18 mois de runway additionnel</a:t>
                      </a:r>
                    </a:p>
                  </a:txBody>
                  <a:tcPr>
                    <a:solidFill>
                      <a:srgbClr val="10131E"/>
                    </a:solidFill>
                  </a:tcPr>
                </a:tc>
              </a:tr>
            </a:tbl>
          </a:graphicData>
        </a:graphic>
      </p:graphicFrame>
      <p:sp>
        <p:nvSpPr>
          <p:cNvPr id="8" name="TextBox 7"/>
          <p:cNvSpPr txBox="1"/>
          <p:nvPr/>
        </p:nvSpPr>
        <p:spPr>
          <a:xfrm>
            <a:off x="365760" y="4343400"/>
            <a:ext cx="11430000" cy="384048"/>
          </a:xfrm>
          <a:prstGeom prst="rect">
            <a:avLst/>
          </a:prstGeom>
          <a:noFill/>
        </p:spPr>
        <p:txBody>
          <a:bodyPr wrap="square">
            <a:spAutoFit/>
          </a:bodyPr>
          <a:lstStyle/>
          <a:p>
            <a:pPr algn="l"/>
            <a:r>
              <a:rPr sz="1300" b="1" i="0">
                <a:solidFill>
                  <a:srgbClr val="E07D3C"/>
                </a:solidFill>
              </a:rPr>
              <a:t>Milestones post-seed</a:t>
            </a:r>
          </a:p>
        </p:txBody>
      </p:sp>
      <p:graphicFrame>
        <p:nvGraphicFramePr>
          <p:cNvPr id="9" name="Table 8"/>
          <p:cNvGraphicFramePr>
            <a:graphicFrameLocks noGrp="1"/>
          </p:cNvGraphicFramePr>
          <p:nvPr/>
        </p:nvGraphicFramePr>
        <p:xfrm>
          <a:off x="365760" y="4754880"/>
          <a:ext cx="11430000" cy="1554480"/>
        </p:xfrm>
        <a:graphic>
          <a:graphicData uri="http://schemas.openxmlformats.org/drawingml/2006/table">
            <a:tbl>
              <a:tblPr firstRow="1" bandRow="1">
                <a:tableStyleId>{5C22544A-7EE6-4342-B048-85BDC9FD1C3A}</a:tableStyleId>
              </a:tblPr>
              <a:tblGrid>
                <a:gridCol w="2857500"/>
                <a:gridCol w="2857500"/>
                <a:gridCol w="2857500"/>
                <a:gridCol w="2857500"/>
              </a:tblGrid>
              <a:tr h="388620">
                <a:tc>
                  <a:txBody>
                    <a:bodyPr/>
                    <a:lstStyle/>
                    <a:p>
                      <a:pPr algn="l"/>
                      <a:r>
                        <a:rPr sz="1100" b="1">
                          <a:solidFill>
                            <a:srgbClr val="08090F"/>
                          </a:solidFill>
                        </a:rPr>
                        <a:t>Mois post-seed</a:t>
                      </a:r>
                    </a:p>
                  </a:txBody>
                  <a:tcPr>
                    <a:solidFill>
                      <a:srgbClr val="E07D3C"/>
                    </a:solidFill>
                  </a:tcPr>
                </a:tc>
                <a:tc>
                  <a:txBody>
                    <a:bodyPr/>
                    <a:lstStyle/>
                    <a:p>
                      <a:pPr algn="ctr"/>
                      <a:r>
                        <a:rPr sz="1100" b="1">
                          <a:solidFill>
                            <a:srgbClr val="08090F"/>
                          </a:solidFill>
                        </a:rPr>
                        <a:t>Organisations</a:t>
                      </a:r>
                    </a:p>
                  </a:txBody>
                  <a:tcPr>
                    <a:solidFill>
                      <a:srgbClr val="E07D3C"/>
                    </a:solidFill>
                  </a:tcPr>
                </a:tc>
                <a:tc>
                  <a:txBody>
                    <a:bodyPr/>
                    <a:lstStyle/>
                    <a:p>
                      <a:pPr algn="ctr"/>
                      <a:r>
                        <a:rPr sz="1100" b="1">
                          <a:solidFill>
                            <a:srgbClr val="08090F"/>
                          </a:solidFill>
                        </a:rPr>
                        <a:t>MRR</a:t>
                      </a:r>
                    </a:p>
                  </a:txBody>
                  <a:tcPr>
                    <a:solidFill>
                      <a:srgbClr val="E07D3C"/>
                    </a:solidFill>
                  </a:tcPr>
                </a:tc>
                <a:tc>
                  <a:txBody>
                    <a:bodyPr/>
                    <a:lstStyle/>
                    <a:p>
                      <a:pPr algn="ctr"/>
                      <a:r>
                        <a:rPr sz="1100" b="1">
                          <a:solidFill>
                            <a:srgbClr val="08090F"/>
                          </a:solidFill>
                        </a:rPr>
                        <a:t>Milestone clé</a:t>
                      </a:r>
                    </a:p>
                  </a:txBody>
                  <a:tcPr>
                    <a:solidFill>
                      <a:srgbClr val="E07D3C"/>
                    </a:solidFill>
                  </a:tcPr>
                </a:tc>
              </a:tr>
              <a:tr h="388620">
                <a:tc>
                  <a:txBody>
                    <a:bodyPr/>
                    <a:lstStyle/>
                    <a:p>
                      <a:pPr algn="l"/>
                      <a:r>
                        <a:rPr sz="1100" b="0">
                          <a:solidFill>
                            <a:srgbClr val="EEF2FF"/>
                          </a:solidFill>
                        </a:rPr>
                        <a:t>M6</a:t>
                      </a:r>
                    </a:p>
                  </a:txBody>
                  <a:tcPr>
                    <a:solidFill>
                      <a:srgbClr val="10131E"/>
                    </a:solidFill>
                  </a:tcPr>
                </a:tc>
                <a:tc>
                  <a:txBody>
                    <a:bodyPr/>
                    <a:lstStyle/>
                    <a:p>
                      <a:pPr algn="ctr"/>
                      <a:r>
                        <a:rPr sz="1100" b="0">
                          <a:solidFill>
                            <a:srgbClr val="EEF2FF"/>
                          </a:solidFill>
                        </a:rPr>
                        <a:t>1 000</a:t>
                      </a:r>
                    </a:p>
                  </a:txBody>
                  <a:tcPr>
                    <a:solidFill>
                      <a:srgbClr val="10131E"/>
                    </a:solidFill>
                  </a:tcPr>
                </a:tc>
                <a:tc>
                  <a:txBody>
                    <a:bodyPr/>
                    <a:lstStyle/>
                    <a:p>
                      <a:pPr algn="ctr"/>
                      <a:r>
                        <a:rPr sz="1100" b="0">
                          <a:solidFill>
                            <a:srgbClr val="EEF2FF"/>
                          </a:solidFill>
                        </a:rPr>
                        <a:t>120 000€</a:t>
                      </a:r>
                    </a:p>
                  </a:txBody>
                  <a:tcPr>
                    <a:solidFill>
                      <a:srgbClr val="10131E"/>
                    </a:solidFill>
                  </a:tcPr>
                </a:tc>
                <a:tc>
                  <a:txBody>
                    <a:bodyPr/>
                    <a:lstStyle/>
                    <a:p>
                      <a:pPr algn="ctr"/>
                      <a:r>
                        <a:rPr sz="1100" b="0">
                          <a:solidFill>
                            <a:srgbClr val="EEF2FF"/>
                          </a:solidFill>
                        </a:rPr>
                        <a:t>Break-even opérationnel</a:t>
                      </a:r>
                    </a:p>
                  </a:txBody>
                  <a:tcPr>
                    <a:solidFill>
                      <a:srgbClr val="10131E"/>
                    </a:solidFill>
                  </a:tcPr>
                </a:tc>
              </a:tr>
              <a:tr h="388620">
                <a:tc>
                  <a:txBody>
                    <a:bodyPr/>
                    <a:lstStyle/>
                    <a:p>
                      <a:pPr algn="l"/>
                      <a:r>
                        <a:rPr sz="1100" b="0">
                          <a:solidFill>
                            <a:srgbClr val="EEF2FF"/>
                          </a:solidFill>
                        </a:rPr>
                        <a:t>M12</a:t>
                      </a:r>
                    </a:p>
                  </a:txBody>
                  <a:tcPr>
                    <a:solidFill>
                      <a:srgbClr val="161A2C"/>
                    </a:solidFill>
                  </a:tcPr>
                </a:tc>
                <a:tc>
                  <a:txBody>
                    <a:bodyPr/>
                    <a:lstStyle/>
                    <a:p>
                      <a:pPr algn="ctr"/>
                      <a:r>
                        <a:rPr sz="1100" b="0">
                          <a:solidFill>
                            <a:srgbClr val="EEF2FF"/>
                          </a:solidFill>
                        </a:rPr>
                        <a:t>3 000</a:t>
                      </a:r>
                    </a:p>
                  </a:txBody>
                  <a:tcPr>
                    <a:solidFill>
                      <a:srgbClr val="161A2C"/>
                    </a:solidFill>
                  </a:tcPr>
                </a:tc>
                <a:tc>
                  <a:txBody>
                    <a:bodyPr/>
                    <a:lstStyle/>
                    <a:p>
                      <a:pPr algn="ctr"/>
                      <a:r>
                        <a:rPr sz="1100" b="0">
                          <a:solidFill>
                            <a:srgbClr val="EEF2FF"/>
                          </a:solidFill>
                        </a:rPr>
                        <a:t>360 000€</a:t>
                      </a:r>
                    </a:p>
                  </a:txBody>
                  <a:tcPr>
                    <a:solidFill>
                      <a:srgbClr val="161A2C"/>
                    </a:solidFill>
                  </a:tcPr>
                </a:tc>
                <a:tc>
                  <a:txBody>
                    <a:bodyPr/>
                    <a:lstStyle/>
                    <a:p>
                      <a:pPr algn="ctr"/>
                      <a:r>
                        <a:rPr sz="1100" b="0">
                          <a:solidFill>
                            <a:srgbClr val="EEF2FF"/>
                          </a:solidFill>
                        </a:rPr>
                        <a:t>Expansion Allemagne lancée</a:t>
                      </a:r>
                    </a:p>
                  </a:txBody>
                  <a:tcPr>
                    <a:solidFill>
                      <a:srgbClr val="161A2C"/>
                    </a:solidFill>
                  </a:tcPr>
                </a:tc>
              </a:tr>
              <a:tr h="388620">
                <a:tc>
                  <a:txBody>
                    <a:bodyPr/>
                    <a:lstStyle/>
                    <a:p>
                      <a:pPr algn="l"/>
                      <a:r>
                        <a:rPr sz="1100" b="0">
                          <a:solidFill>
                            <a:srgbClr val="EEF2FF"/>
                          </a:solidFill>
                        </a:rPr>
                        <a:t>M18</a:t>
                      </a:r>
                    </a:p>
                  </a:txBody>
                  <a:tcPr>
                    <a:solidFill>
                      <a:srgbClr val="10131E"/>
                    </a:solidFill>
                  </a:tcPr>
                </a:tc>
                <a:tc>
                  <a:txBody>
                    <a:bodyPr/>
                    <a:lstStyle/>
                    <a:p>
                      <a:pPr algn="ctr"/>
                      <a:r>
                        <a:rPr sz="1100" b="0">
                          <a:solidFill>
                            <a:srgbClr val="EEF2FF"/>
                          </a:solidFill>
                        </a:rPr>
                        <a:t>5 000</a:t>
                      </a:r>
                    </a:p>
                  </a:txBody>
                  <a:tcPr>
                    <a:solidFill>
                      <a:srgbClr val="10131E"/>
                    </a:solidFill>
                  </a:tcPr>
                </a:tc>
                <a:tc>
                  <a:txBody>
                    <a:bodyPr/>
                    <a:lstStyle/>
                    <a:p>
                      <a:pPr algn="ctr"/>
                      <a:r>
                        <a:rPr sz="1100" b="0">
                          <a:solidFill>
                            <a:srgbClr val="EEF2FF"/>
                          </a:solidFill>
                        </a:rPr>
                        <a:t>610 000€</a:t>
                      </a:r>
                    </a:p>
                  </a:txBody>
                  <a:tcPr>
                    <a:solidFill>
                      <a:srgbClr val="10131E"/>
                    </a:solidFill>
                  </a:tcPr>
                </a:tc>
                <a:tc>
                  <a:txBody>
                    <a:bodyPr/>
                    <a:lstStyle/>
                    <a:p>
                      <a:pPr algn="ctr"/>
                      <a:r>
                        <a:rPr sz="1100" b="0">
                          <a:solidFill>
                            <a:srgbClr val="EEF2FF"/>
                          </a:solidFill>
                        </a:rPr>
                        <a:t>ARR &gt; 7M€ · Série A ou process exit</a:t>
                      </a:r>
                    </a:p>
                  </a:txBody>
                  <a:tcPr>
                    <a:solidFill>
                      <a:srgbClr val="10131E"/>
                    </a:solidFill>
                  </a:tcPr>
                </a:tc>
              </a:tr>
            </a:tbl>
          </a:graphicData>
        </a:graphic>
      </p:graphicFrame>
      <p:sp>
        <p:nvSpPr>
          <p:cNvPr id="10" name="Rectangle 9"/>
          <p:cNvSpPr/>
          <p:nvPr/>
        </p:nvSpPr>
        <p:spPr>
          <a:xfrm>
            <a:off x="0" y="0"/>
            <a:ext cx="12191695" cy="201168"/>
          </a:xfrm>
          <a:prstGeom prst="rect">
            <a:avLst/>
          </a:prstGeom>
          <a:solidFill>
            <a:srgbClr val="218C5B"/>
          </a:solidFill>
          <a:ln>
            <a:noFill/>
          </a:ln>
          <a:effectLst/>
        </p:spPr>
        <p:style>
          <a:lnRef idx="1">
            <a:schemeClr val="accent1"/>
          </a:lnRef>
          <a:fillRef idx="3">
            <a:schemeClr val="accent1"/>
          </a:fillRef>
          <a:effectRef idx="2">
            <a:schemeClr val="accent1"/>
          </a:effectRef>
          <a:fontRef idx="minor">
            <a:schemeClr val="lt1"/>
          </a:fontRef>
        </p:style>
        <p:txBody>
          <a:bodyPr rtlCol="0" anchor="ctr" tIns="0" bIns="0"/>
          <a:lstStyle/>
          <a:p>
            <a:pPr algn="ctr"/>
            <a:r>
              <a:rPr sz="900" b="1">
                <a:solidFill>
                  <a:srgbClr val="FFFFFF"/>
                </a:solidFill>
              </a:rPr>
              <a:t>PUBLIABLE — VERSION OFFICIELLE</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8090F"/>
        </a:solidFill>
        <a:effectLst/>
      </p:bgPr>
    </p:bg>
    <p:spTree>
      <p:nvGrpSpPr>
        <p:cNvPr id="1" name=""/>
        <p:cNvGrpSpPr/>
        <p:nvPr/>
      </p:nvGrpSpPr>
      <p:grpSpPr/>
      <p:sp>
        <p:nvSpPr>
          <p:cNvPr id="2" name="Rectangle 1"/>
          <p:cNvSpPr/>
          <p:nvPr/>
        </p:nvSpPr>
        <p:spPr>
          <a:xfrm>
            <a:off x="0" y="6537960"/>
            <a:ext cx="12191695" cy="320040"/>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274320" y="6565392"/>
            <a:ext cx="8229600" cy="256032"/>
          </a:xfrm>
          <a:prstGeom prst="rect">
            <a:avLst/>
          </a:prstGeom>
          <a:noFill/>
        </p:spPr>
        <p:txBody>
          <a:bodyPr wrap="square">
            <a:spAutoFit/>
          </a:bodyPr>
          <a:lstStyle/>
          <a:p>
            <a:pPr algn="l"/>
            <a:r>
              <a:rPr sz="900" b="0" i="0">
                <a:solidFill>
                  <a:srgbClr val="8B94B0"/>
                </a:solidFill>
              </a:rPr>
              <a:t>HEREBO · Confidentiel · Juillet 2026</a:t>
            </a:r>
          </a:p>
        </p:txBody>
      </p:sp>
      <p:sp>
        <p:nvSpPr>
          <p:cNvPr id="4" name="TextBox 3"/>
          <p:cNvSpPr txBox="1"/>
          <p:nvPr/>
        </p:nvSpPr>
        <p:spPr>
          <a:xfrm>
            <a:off x="10332720" y="6565392"/>
            <a:ext cx="1645920" cy="256032"/>
          </a:xfrm>
          <a:prstGeom prst="rect">
            <a:avLst/>
          </a:prstGeom>
          <a:noFill/>
        </p:spPr>
        <p:txBody>
          <a:bodyPr wrap="square">
            <a:spAutoFit/>
          </a:bodyPr>
          <a:lstStyle/>
          <a:p>
            <a:pPr algn="r"/>
            <a:r>
              <a:rPr sz="900" b="0" i="0">
                <a:solidFill>
                  <a:srgbClr val="E07D3C"/>
                </a:solidFill>
              </a:rPr>
              <a:t>herebo.io</a:t>
            </a:r>
          </a:p>
        </p:txBody>
      </p:sp>
      <p:sp>
        <p:nvSpPr>
          <p:cNvPr id="5" name="TextBox 4"/>
          <p:cNvSpPr txBox="1"/>
          <p:nvPr/>
        </p:nvSpPr>
        <p:spPr>
          <a:xfrm>
            <a:off x="457200" y="201168"/>
            <a:ext cx="11247120" cy="658368"/>
          </a:xfrm>
          <a:prstGeom prst="rect">
            <a:avLst/>
          </a:prstGeom>
          <a:noFill/>
        </p:spPr>
        <p:txBody>
          <a:bodyPr wrap="square">
            <a:spAutoFit/>
          </a:bodyPr>
          <a:lstStyle/>
          <a:p>
            <a:pPr algn="l"/>
            <a:r>
              <a:rPr sz="2800" b="1" i="0">
                <a:solidFill>
                  <a:srgbClr val="EEF2FF"/>
                </a:solidFill>
              </a:rPr>
              <a:t>Roadmap — De S1 livré à la plateforme EU</a:t>
            </a:r>
          </a:p>
        </p:txBody>
      </p:sp>
      <p:sp>
        <p:nvSpPr>
          <p:cNvPr id="6" name="Rectangle 5"/>
          <p:cNvSpPr/>
          <p:nvPr/>
        </p:nvSpPr>
        <p:spPr>
          <a:xfrm>
            <a:off x="457200" y="932688"/>
            <a:ext cx="11247120" cy="50292"/>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228600" y="1371600"/>
            <a:ext cx="2834640" cy="5120640"/>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228600" y="1371600"/>
            <a:ext cx="2834640" cy="59436"/>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365760" y="1463040"/>
            <a:ext cx="2606040" cy="594360"/>
          </a:xfrm>
          <a:prstGeom prst="rect">
            <a:avLst/>
          </a:prstGeom>
          <a:noFill/>
        </p:spPr>
        <p:txBody>
          <a:bodyPr wrap="square">
            <a:spAutoFit/>
          </a:bodyPr>
          <a:lstStyle/>
          <a:p>
            <a:pPr algn="l"/>
            <a:r>
              <a:rPr sz="1100" b="1" i="0">
                <a:solidFill>
                  <a:srgbClr val="E07D3C"/>
                </a:solidFill>
              </a:rPr>
              <a:t>S1 ✅ Livré
M1-M6</a:t>
            </a:r>
          </a:p>
        </p:txBody>
      </p:sp>
      <p:sp>
        <p:nvSpPr>
          <p:cNvPr id="10" name="TextBox 9"/>
          <p:cNvSpPr txBox="1"/>
          <p:nvPr/>
        </p:nvSpPr>
        <p:spPr>
          <a:xfrm>
            <a:off x="365760" y="2103120"/>
            <a:ext cx="2606040" cy="4297679"/>
          </a:xfrm>
          <a:prstGeom prst="rect">
            <a:avLst/>
          </a:prstGeom>
          <a:noFill/>
        </p:spPr>
        <p:txBody>
          <a:bodyPr wrap="square">
            <a:spAutoFit/>
          </a:bodyPr>
          <a:lstStyle/>
          <a:p>
            <a:pPr>
              <a:spcAft>
                <a:spcPts val="600"/>
              </a:spcAft>
            </a:pPr>
            <a:r>
              <a:rPr sz="1000">
                <a:solidFill>
                  <a:srgbClr val="EEF2FF"/>
                </a:solidFill>
              </a:rPr>
              <a:t>Contacts · Campagnes</a:t>
            </a:r>
          </a:p>
          <a:p>
            <a:pPr>
              <a:spcAft>
                <a:spcPts val="600"/>
              </a:spcAft>
            </a:pPr>
            <a:r>
              <a:rPr sz="1000">
                <a:solidFill>
                  <a:srgbClr val="EEF2FF"/>
                </a:solidFill>
              </a:rPr>
              <a:t>Segmentation · Automations</a:t>
            </a:r>
          </a:p>
          <a:p>
            <a:pPr>
              <a:spcAft>
                <a:spcPts val="600"/>
              </a:spcAft>
            </a:pPr>
            <a:r>
              <a:rPr sz="1000">
                <a:solidFill>
                  <a:srgbClr val="EEF2FF"/>
                </a:solidFill>
              </a:rPr>
              <a:t>Analytics · 6 modules IA</a:t>
            </a:r>
          </a:p>
          <a:p>
            <a:pPr>
              <a:spcAft>
                <a:spcPts val="600"/>
              </a:spcAft>
            </a:pPr>
            <a:r>
              <a:rPr sz="1000">
                <a:solidFill>
                  <a:srgbClr val="EEF2FF"/>
                </a:solidFill>
              </a:rPr>
              <a:t>RGPD natif · Stripe</a:t>
            </a:r>
          </a:p>
          <a:p>
            <a:pPr>
              <a:spcAft>
                <a:spcPts val="600"/>
              </a:spcAft>
            </a:pPr>
            <a:r>
              <a:rPr sz="1000">
                <a:solidFill>
                  <a:srgbClr val="EEF2FF"/>
                </a:solidFill>
              </a:rPr>
              <a:t>White-label · i18n × 4</a:t>
            </a:r>
          </a:p>
          <a:p>
            <a:pPr>
              <a:spcAft>
                <a:spcPts val="600"/>
              </a:spcAft>
            </a:pPr>
            <a:r>
              <a:rPr sz="1000">
                <a:solidFill>
                  <a:srgbClr val="EEF2FF"/>
                </a:solidFill>
              </a:rPr>
              <a:t>CI/CD · 123 tests</a:t>
            </a:r>
          </a:p>
          <a:p>
            <a:pPr>
              <a:spcAft>
                <a:spcPts val="600"/>
              </a:spcAft>
            </a:pPr>
            <a:r>
              <a:rPr sz="1000">
                <a:solidFill>
                  <a:srgbClr val="EEF2FF"/>
                </a:solidFill>
              </a:rPr>
              <a:t/>
            </a:r>
          </a:p>
          <a:p>
            <a:pPr>
              <a:spcAft>
                <a:spcPts val="600"/>
              </a:spcAft>
            </a:pPr>
            <a:r>
              <a:rPr sz="1000">
                <a:solidFill>
                  <a:srgbClr val="EEF2FF"/>
                </a:solidFill>
              </a:rPr>
              <a:t>→ Alpha fermée maintenant</a:t>
            </a:r>
          </a:p>
        </p:txBody>
      </p:sp>
      <p:sp>
        <p:nvSpPr>
          <p:cNvPr id="11" name="Rectangle 10"/>
          <p:cNvSpPr/>
          <p:nvPr/>
        </p:nvSpPr>
        <p:spPr>
          <a:xfrm>
            <a:off x="3246120" y="1371600"/>
            <a:ext cx="2834640" cy="5120640"/>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3246120" y="1371600"/>
            <a:ext cx="2834640" cy="59436"/>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3383279" y="1463040"/>
            <a:ext cx="2606040" cy="594360"/>
          </a:xfrm>
          <a:prstGeom prst="rect">
            <a:avLst/>
          </a:prstGeom>
          <a:noFill/>
        </p:spPr>
        <p:txBody>
          <a:bodyPr wrap="square">
            <a:spAutoFit/>
          </a:bodyPr>
          <a:lstStyle/>
          <a:p>
            <a:pPr algn="l"/>
            <a:r>
              <a:rPr sz="1100" b="1" i="0">
                <a:solidFill>
                  <a:srgbClr val="E07D3C"/>
                </a:solidFill>
              </a:rPr>
              <a:t>S2 — M7-M12</a:t>
            </a:r>
          </a:p>
        </p:txBody>
      </p:sp>
      <p:sp>
        <p:nvSpPr>
          <p:cNvPr id="14" name="TextBox 13"/>
          <p:cNvSpPr txBox="1"/>
          <p:nvPr/>
        </p:nvSpPr>
        <p:spPr>
          <a:xfrm>
            <a:off x="3383279" y="2103120"/>
            <a:ext cx="2606040" cy="4297679"/>
          </a:xfrm>
          <a:prstGeom prst="rect">
            <a:avLst/>
          </a:prstGeom>
          <a:noFill/>
        </p:spPr>
        <p:txBody>
          <a:bodyPr wrap="square">
            <a:spAutoFit/>
          </a:bodyPr>
          <a:lstStyle/>
          <a:p>
            <a:pPr>
              <a:spcAft>
                <a:spcPts val="600"/>
              </a:spcAft>
            </a:pPr>
            <a:r>
              <a:rPr sz="1000">
                <a:solidFill>
                  <a:srgbClr val="EEF2FF"/>
                </a:solidFill>
              </a:rPr>
              <a:t>ClickHouse analytics temps réel</a:t>
            </a:r>
          </a:p>
          <a:p>
            <a:pPr>
              <a:spcAft>
                <a:spcPts val="600"/>
              </a:spcAft>
            </a:pPr>
            <a:r>
              <a:rPr sz="1000">
                <a:solidFill>
                  <a:srgbClr val="EEF2FF"/>
                </a:solidFill>
              </a:rPr>
              <a:t>API publique + webhooks</a:t>
            </a:r>
          </a:p>
          <a:p>
            <a:pPr>
              <a:spcAft>
                <a:spcPts val="600"/>
              </a:spcAft>
            </a:pPr>
            <a:r>
              <a:rPr sz="1000">
                <a:solidFill>
                  <a:srgbClr val="EEF2FF"/>
                </a:solidFill>
              </a:rPr>
              <a:t>Mobile responsive (PWA)</a:t>
            </a:r>
          </a:p>
          <a:p>
            <a:pPr>
              <a:spcAft>
                <a:spcPts val="600"/>
              </a:spcAft>
            </a:pPr>
            <a:r>
              <a:rPr sz="1000">
                <a:solidFill>
                  <a:srgbClr val="EEF2FF"/>
                </a:solidFill>
              </a:rPr>
              <a:t>AB testing avancé</a:t>
            </a:r>
          </a:p>
          <a:p>
            <a:pPr>
              <a:spcAft>
                <a:spcPts val="600"/>
              </a:spcAft>
            </a:pPr>
            <a:r>
              <a:rPr sz="1000">
                <a:solidFill>
                  <a:srgbClr val="EEF2FF"/>
                </a:solidFill>
              </a:rPr>
              <a:t>Formulaires lead gen</a:t>
            </a:r>
          </a:p>
          <a:p>
            <a:pPr>
              <a:spcAft>
                <a:spcPts val="600"/>
              </a:spcAft>
            </a:pPr>
            <a:r>
              <a:rPr sz="1000">
                <a:solidFill>
                  <a:srgbClr val="EEF2FF"/>
                </a:solidFill>
              </a:rPr>
              <a:t>Intégrations CRM</a:t>
            </a:r>
          </a:p>
          <a:p>
            <a:pPr>
              <a:spcAft>
                <a:spcPts val="600"/>
              </a:spcAft>
            </a:pPr>
            <a:r>
              <a:rPr sz="1000">
                <a:solidFill>
                  <a:srgbClr val="EEF2FF"/>
                </a:solidFill>
              </a:rPr>
              <a:t>(Clio · LegalSuite · MyNotary)</a:t>
            </a:r>
          </a:p>
        </p:txBody>
      </p:sp>
      <p:sp>
        <p:nvSpPr>
          <p:cNvPr id="15" name="Rectangle 14"/>
          <p:cNvSpPr/>
          <p:nvPr/>
        </p:nvSpPr>
        <p:spPr>
          <a:xfrm>
            <a:off x="6263640" y="1371600"/>
            <a:ext cx="2834640" cy="5120640"/>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6263640" y="1371600"/>
            <a:ext cx="2834640" cy="59436"/>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6400800" y="1463040"/>
            <a:ext cx="2606040" cy="594360"/>
          </a:xfrm>
          <a:prstGeom prst="rect">
            <a:avLst/>
          </a:prstGeom>
          <a:noFill/>
        </p:spPr>
        <p:txBody>
          <a:bodyPr wrap="square">
            <a:spAutoFit/>
          </a:bodyPr>
          <a:lstStyle/>
          <a:p>
            <a:pPr algn="l"/>
            <a:r>
              <a:rPr sz="1100" b="1" i="0">
                <a:solidFill>
                  <a:srgbClr val="E07D3C"/>
                </a:solidFill>
              </a:rPr>
              <a:t>S3 — M13-M18</a:t>
            </a:r>
          </a:p>
        </p:txBody>
      </p:sp>
      <p:sp>
        <p:nvSpPr>
          <p:cNvPr id="18" name="TextBox 17"/>
          <p:cNvSpPr txBox="1"/>
          <p:nvPr/>
        </p:nvSpPr>
        <p:spPr>
          <a:xfrm>
            <a:off x="6400800" y="2103120"/>
            <a:ext cx="2606040" cy="4297679"/>
          </a:xfrm>
          <a:prstGeom prst="rect">
            <a:avLst/>
          </a:prstGeom>
          <a:noFill/>
        </p:spPr>
        <p:txBody>
          <a:bodyPr wrap="square">
            <a:spAutoFit/>
          </a:bodyPr>
          <a:lstStyle/>
          <a:p>
            <a:pPr>
              <a:spcAft>
                <a:spcPts val="600"/>
              </a:spcAft>
            </a:pPr>
            <a:r>
              <a:rPr sz="1000">
                <a:solidFill>
                  <a:srgbClr val="EEF2FF"/>
                </a:solidFill>
              </a:rPr>
              <a:t>Expansion Allemagne</a:t>
            </a:r>
          </a:p>
          <a:p>
            <a:pPr>
              <a:spcAft>
                <a:spcPts val="600"/>
              </a:spcAft>
            </a:pPr>
            <a:r>
              <a:rPr sz="1000">
                <a:solidFill>
                  <a:srgbClr val="EEF2FF"/>
                </a:solidFill>
              </a:rPr>
              <a:t>(DSGVO + i18n DE)</a:t>
            </a:r>
          </a:p>
          <a:p>
            <a:pPr>
              <a:spcAft>
                <a:spcPts val="600"/>
              </a:spcAft>
            </a:pPr>
            <a:r>
              <a:rPr sz="1000">
                <a:solidFill>
                  <a:srgbClr val="EEF2FF"/>
                </a:solidFill>
              </a:rPr>
              <a:t>Expansion Espagne</a:t>
            </a:r>
          </a:p>
          <a:p>
            <a:pPr>
              <a:spcAft>
                <a:spcPts val="600"/>
              </a:spcAft>
            </a:pPr>
            <a:r>
              <a:rPr sz="1000">
                <a:solidFill>
                  <a:srgbClr val="EEF2FF"/>
                </a:solidFill>
              </a:rPr>
              <a:t>(i18n ES déjà livré)</a:t>
            </a:r>
          </a:p>
          <a:p>
            <a:pPr>
              <a:spcAft>
                <a:spcPts val="600"/>
              </a:spcAft>
            </a:pPr>
            <a:r>
              <a:rPr sz="1000">
                <a:solidFill>
                  <a:srgbClr val="EEF2FF"/>
                </a:solidFill>
              </a:rPr>
              <a:t>Marketplace templates</a:t>
            </a:r>
          </a:p>
          <a:p>
            <a:pPr>
              <a:spcAft>
                <a:spcPts val="600"/>
              </a:spcAft>
            </a:pPr>
            <a:r>
              <a:rPr sz="1000">
                <a:solidFill>
                  <a:srgbClr val="EEF2FF"/>
                </a:solidFill>
              </a:rPr>
              <a:t>par secteur professionnel</a:t>
            </a:r>
          </a:p>
          <a:p>
            <a:pPr>
              <a:spcAft>
                <a:spcPts val="600"/>
              </a:spcAft>
            </a:pPr>
            <a:r>
              <a:rPr sz="1000">
                <a:solidFill>
                  <a:srgbClr val="EEF2FF"/>
                </a:solidFill>
              </a:rPr>
              <a:t>Certification SecNumCloud</a:t>
            </a:r>
          </a:p>
        </p:txBody>
      </p:sp>
      <p:sp>
        <p:nvSpPr>
          <p:cNvPr id="19" name="Rectangle 18"/>
          <p:cNvSpPr/>
          <p:nvPr/>
        </p:nvSpPr>
        <p:spPr>
          <a:xfrm>
            <a:off x="9281160" y="1371600"/>
            <a:ext cx="2834640" cy="5120640"/>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9281160" y="1371600"/>
            <a:ext cx="2834640" cy="59436"/>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9418320" y="1463040"/>
            <a:ext cx="2606040" cy="594360"/>
          </a:xfrm>
          <a:prstGeom prst="rect">
            <a:avLst/>
          </a:prstGeom>
          <a:noFill/>
        </p:spPr>
        <p:txBody>
          <a:bodyPr wrap="square">
            <a:spAutoFit/>
          </a:bodyPr>
          <a:lstStyle/>
          <a:p>
            <a:pPr algn="l"/>
            <a:r>
              <a:rPr sz="1100" b="1" i="0">
                <a:solidFill>
                  <a:srgbClr val="E07D3C"/>
                </a:solidFill>
              </a:rPr>
              <a:t>S4 — M19-M24</a:t>
            </a:r>
          </a:p>
        </p:txBody>
      </p:sp>
      <p:sp>
        <p:nvSpPr>
          <p:cNvPr id="22" name="TextBox 21"/>
          <p:cNvSpPr txBox="1"/>
          <p:nvPr/>
        </p:nvSpPr>
        <p:spPr>
          <a:xfrm>
            <a:off x="9418320" y="2103120"/>
            <a:ext cx="2606040" cy="4297679"/>
          </a:xfrm>
          <a:prstGeom prst="rect">
            <a:avLst/>
          </a:prstGeom>
          <a:noFill/>
        </p:spPr>
        <p:txBody>
          <a:bodyPr wrap="square">
            <a:spAutoFit/>
          </a:bodyPr>
          <a:lstStyle/>
          <a:p>
            <a:pPr>
              <a:spcAft>
                <a:spcPts val="600"/>
              </a:spcAft>
            </a:pPr>
            <a:r>
              <a:rPr sz="1000">
                <a:solidFill>
                  <a:srgbClr val="EEF2FF"/>
                </a:solidFill>
              </a:rPr>
              <a:t>API marketplace ouverte</a:t>
            </a:r>
          </a:p>
          <a:p>
            <a:pPr>
              <a:spcAft>
                <a:spcPts val="600"/>
              </a:spcAft>
            </a:pPr>
            <a:r>
              <a:rPr sz="1000">
                <a:solidFill>
                  <a:srgbClr val="EEF2FF"/>
                </a:solidFill>
              </a:rPr>
              <a:t>LLM on-premise Enterprise</a:t>
            </a:r>
          </a:p>
          <a:p>
            <a:pPr>
              <a:spcAft>
                <a:spcPts val="600"/>
              </a:spcAft>
            </a:pPr>
            <a:r>
              <a:rPr sz="1000">
                <a:solidFill>
                  <a:srgbClr val="EEF2FF"/>
                </a:solidFill>
              </a:rPr>
              <a:t>(données ne quittent pas</a:t>
            </a:r>
          </a:p>
          <a:p>
            <a:pPr>
              <a:spcAft>
                <a:spcPts val="600"/>
              </a:spcAft>
            </a:pPr>
            <a:r>
              <a:rPr sz="1000">
                <a:solidFill>
                  <a:srgbClr val="EEF2FF"/>
                </a:solidFill>
              </a:rPr>
              <a:t> le cabinet client)</a:t>
            </a:r>
          </a:p>
          <a:p>
            <a:pPr>
              <a:spcAft>
                <a:spcPts val="600"/>
              </a:spcAft>
            </a:pPr>
            <a:r>
              <a:rPr sz="1000">
                <a:solidFill>
                  <a:srgbClr val="EEF2FF"/>
                </a:solidFill>
              </a:rPr>
              <a:t>Programme revendeurs</a:t>
            </a:r>
          </a:p>
          <a:p>
            <a:pPr>
              <a:spcAft>
                <a:spcPts val="600"/>
              </a:spcAft>
            </a:pPr>
            <a:r>
              <a:rPr sz="1000">
                <a:solidFill>
                  <a:srgbClr val="EEF2FF"/>
                </a:solidFill>
              </a:rPr>
              <a:t>Connexions natives</a:t>
            </a:r>
          </a:p>
          <a:p>
            <a:pPr>
              <a:spcAft>
                <a:spcPts val="600"/>
              </a:spcAft>
            </a:pPr>
            <a:r>
              <a:rPr sz="1000">
                <a:solidFill>
                  <a:srgbClr val="EEF2FF"/>
                </a:solidFill>
              </a:rPr>
              <a:t>Jarvis Legal · Clio</a:t>
            </a:r>
          </a:p>
        </p:txBody>
      </p:sp>
      <p:sp>
        <p:nvSpPr>
          <p:cNvPr id="23" name="Rectangle 22"/>
          <p:cNvSpPr/>
          <p:nvPr/>
        </p:nvSpPr>
        <p:spPr>
          <a:xfrm>
            <a:off x="0" y="0"/>
            <a:ext cx="12191695" cy="201168"/>
          </a:xfrm>
          <a:prstGeom prst="rect">
            <a:avLst/>
          </a:prstGeom>
          <a:solidFill>
            <a:srgbClr val="218C5B"/>
          </a:solidFill>
          <a:ln>
            <a:noFill/>
          </a:ln>
          <a:effectLst/>
        </p:spPr>
        <p:style>
          <a:lnRef idx="1">
            <a:schemeClr val="accent1"/>
          </a:lnRef>
          <a:fillRef idx="3">
            <a:schemeClr val="accent1"/>
          </a:fillRef>
          <a:effectRef idx="2">
            <a:schemeClr val="accent1"/>
          </a:effectRef>
          <a:fontRef idx="minor">
            <a:schemeClr val="lt1"/>
          </a:fontRef>
        </p:style>
        <p:txBody>
          <a:bodyPr rtlCol="0" anchor="ctr" tIns="0" bIns="0"/>
          <a:lstStyle/>
          <a:p>
            <a:pPr algn="ctr"/>
            <a:r>
              <a:rPr sz="900" b="1">
                <a:solidFill>
                  <a:srgbClr val="FFFFFF"/>
                </a:solidFill>
              </a:rPr>
              <a:t>PUBLIABLE — VERSION OFFICIELLE</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8090F"/>
        </a:solidFill>
        <a:effectLst/>
      </p:bgPr>
    </p:bg>
    <p:spTree>
      <p:nvGrpSpPr>
        <p:cNvPr id="1" name=""/>
        <p:cNvGrpSpPr/>
        <p:nvPr/>
      </p:nvGrpSpPr>
      <p:grpSpPr/>
      <p:sp>
        <p:nvSpPr>
          <p:cNvPr id="2" name="Rectangle 1"/>
          <p:cNvSpPr/>
          <p:nvPr/>
        </p:nvSpPr>
        <p:spPr>
          <a:xfrm>
            <a:off x="0" y="6537960"/>
            <a:ext cx="12191695" cy="320040"/>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274320" y="6565392"/>
            <a:ext cx="8229600" cy="256032"/>
          </a:xfrm>
          <a:prstGeom prst="rect">
            <a:avLst/>
          </a:prstGeom>
          <a:noFill/>
        </p:spPr>
        <p:txBody>
          <a:bodyPr wrap="square">
            <a:spAutoFit/>
          </a:bodyPr>
          <a:lstStyle/>
          <a:p>
            <a:pPr algn="l"/>
            <a:r>
              <a:rPr sz="900" b="0" i="0">
                <a:solidFill>
                  <a:srgbClr val="8B94B0"/>
                </a:solidFill>
              </a:rPr>
              <a:t>HEREBO · Confidentiel · Juillet 2026</a:t>
            </a:r>
          </a:p>
        </p:txBody>
      </p:sp>
      <p:sp>
        <p:nvSpPr>
          <p:cNvPr id="4" name="TextBox 3"/>
          <p:cNvSpPr txBox="1"/>
          <p:nvPr/>
        </p:nvSpPr>
        <p:spPr>
          <a:xfrm>
            <a:off x="10332720" y="6565392"/>
            <a:ext cx="1645920" cy="256032"/>
          </a:xfrm>
          <a:prstGeom prst="rect">
            <a:avLst/>
          </a:prstGeom>
          <a:noFill/>
        </p:spPr>
        <p:txBody>
          <a:bodyPr wrap="square">
            <a:spAutoFit/>
          </a:bodyPr>
          <a:lstStyle/>
          <a:p>
            <a:pPr algn="r"/>
            <a:r>
              <a:rPr sz="900" b="0" i="0">
                <a:solidFill>
                  <a:srgbClr val="E07D3C"/>
                </a:solidFill>
              </a:rPr>
              <a:t>herebo.io</a:t>
            </a:r>
          </a:p>
        </p:txBody>
      </p:sp>
      <p:sp>
        <p:nvSpPr>
          <p:cNvPr id="5" name="TextBox 4"/>
          <p:cNvSpPr txBox="1"/>
          <p:nvPr/>
        </p:nvSpPr>
        <p:spPr>
          <a:xfrm>
            <a:off x="457200" y="201168"/>
            <a:ext cx="11247120" cy="658368"/>
          </a:xfrm>
          <a:prstGeom prst="rect">
            <a:avLst/>
          </a:prstGeom>
          <a:noFill/>
        </p:spPr>
        <p:txBody>
          <a:bodyPr wrap="square">
            <a:spAutoFit/>
          </a:bodyPr>
          <a:lstStyle/>
          <a:p>
            <a:pPr algn="l"/>
            <a:r>
              <a:rPr sz="2800" b="1" i="0">
                <a:solidFill>
                  <a:srgbClr val="EEF2FF"/>
                </a:solidFill>
              </a:rPr>
              <a:t>Valorisation · 44M€ → 290M€ selon trajectoire</a:t>
            </a:r>
          </a:p>
        </p:txBody>
      </p:sp>
      <p:sp>
        <p:nvSpPr>
          <p:cNvPr id="6" name="Rectangle 5"/>
          <p:cNvSpPr/>
          <p:nvPr/>
        </p:nvSpPr>
        <p:spPr>
          <a:xfrm>
            <a:off x="457200" y="932688"/>
            <a:ext cx="11247120" cy="50292"/>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365760" y="1353312"/>
            <a:ext cx="11430000" cy="365760"/>
          </a:xfrm>
          <a:prstGeom prst="rect">
            <a:avLst/>
          </a:prstGeom>
          <a:noFill/>
        </p:spPr>
        <p:txBody>
          <a:bodyPr wrap="square">
            <a:spAutoFit/>
          </a:bodyPr>
          <a:lstStyle/>
          <a:p>
            <a:pPr algn="l"/>
            <a:r>
              <a:rPr sz="1300" b="1" i="0">
                <a:solidFill>
                  <a:srgbClr val="E07D3C"/>
                </a:solidFill>
              </a:rPr>
              <a:t>Trois scénarios</a:t>
            </a:r>
          </a:p>
        </p:txBody>
      </p:sp>
      <p:graphicFrame>
        <p:nvGraphicFramePr>
          <p:cNvPr id="8" name="Table 7"/>
          <p:cNvGraphicFramePr>
            <a:graphicFrameLocks noGrp="1"/>
          </p:cNvGraphicFramePr>
          <p:nvPr/>
        </p:nvGraphicFramePr>
        <p:xfrm>
          <a:off x="365760" y="1755648"/>
          <a:ext cx="11430000" cy="1874519"/>
        </p:xfrm>
        <a:graphic>
          <a:graphicData uri="http://schemas.openxmlformats.org/drawingml/2006/table">
            <a:tbl>
              <a:tblPr firstRow="1" bandRow="1">
                <a:tableStyleId>{5C22544A-7EE6-4342-B048-85BDC9FD1C3A}</a:tableStyleId>
              </a:tblPr>
              <a:tblGrid>
                <a:gridCol w="2286000"/>
                <a:gridCol w="2286000"/>
                <a:gridCol w="2286000"/>
                <a:gridCol w="2286000"/>
                <a:gridCol w="2286000"/>
              </a:tblGrid>
              <a:tr h="468629">
                <a:tc>
                  <a:txBody>
                    <a:bodyPr/>
                    <a:lstStyle/>
                    <a:p>
                      <a:pPr algn="l"/>
                      <a:r>
                        <a:rPr sz="1200" b="1">
                          <a:solidFill>
                            <a:srgbClr val="08090F"/>
                          </a:solidFill>
                        </a:rPr>
                        <a:t>Scénario</a:t>
                      </a:r>
                    </a:p>
                  </a:txBody>
                  <a:tcPr>
                    <a:solidFill>
                      <a:srgbClr val="E07D3C"/>
                    </a:solidFill>
                  </a:tcPr>
                </a:tc>
                <a:tc>
                  <a:txBody>
                    <a:bodyPr/>
                    <a:lstStyle/>
                    <a:p>
                      <a:pPr algn="ctr"/>
                      <a:r>
                        <a:rPr sz="1200" b="1">
                          <a:solidFill>
                            <a:srgbClr val="08090F"/>
                          </a:solidFill>
                        </a:rPr>
                        <a:t>Jalon</a:t>
                      </a:r>
                    </a:p>
                  </a:txBody>
                  <a:tcPr>
                    <a:solidFill>
                      <a:srgbClr val="E07D3C"/>
                    </a:solidFill>
                  </a:tcPr>
                </a:tc>
                <a:tc>
                  <a:txBody>
                    <a:bodyPr/>
                    <a:lstStyle/>
                    <a:p>
                      <a:pPr algn="ctr"/>
                      <a:r>
                        <a:rPr sz="1200" b="1">
                          <a:solidFill>
                            <a:srgbClr val="08090F"/>
                          </a:solidFill>
                        </a:rPr>
                        <a:t>ARR</a:t>
                      </a:r>
                    </a:p>
                  </a:txBody>
                  <a:tcPr>
                    <a:solidFill>
                      <a:srgbClr val="E07D3C"/>
                    </a:solidFill>
                  </a:tcPr>
                </a:tc>
                <a:tc>
                  <a:txBody>
                    <a:bodyPr/>
                    <a:lstStyle/>
                    <a:p>
                      <a:pPr algn="ctr"/>
                      <a:r>
                        <a:rPr sz="1200" b="1">
                          <a:solidFill>
                            <a:srgbClr val="08090F"/>
                          </a:solidFill>
                        </a:rPr>
                        <a:t>Multiple</a:t>
                      </a:r>
                    </a:p>
                  </a:txBody>
                  <a:tcPr>
                    <a:solidFill>
                      <a:srgbClr val="E07D3C"/>
                    </a:solidFill>
                  </a:tcPr>
                </a:tc>
                <a:tc>
                  <a:txBody>
                    <a:bodyPr/>
                    <a:lstStyle/>
                    <a:p>
                      <a:pPr algn="ctr"/>
                      <a:r>
                        <a:rPr sz="1200" b="1">
                          <a:solidFill>
                            <a:srgbClr val="08090F"/>
                          </a:solidFill>
                        </a:rPr>
                        <a:t>Valeur entreprise</a:t>
                      </a:r>
                    </a:p>
                  </a:txBody>
                  <a:tcPr>
                    <a:solidFill>
                      <a:srgbClr val="E07D3C"/>
                    </a:solidFill>
                  </a:tcPr>
                </a:tc>
              </a:tr>
              <a:tr h="468629">
                <a:tc>
                  <a:txBody>
                    <a:bodyPr/>
                    <a:lstStyle/>
                    <a:p>
                      <a:pPr algn="l"/>
                      <a:r>
                        <a:rPr sz="1200" b="0">
                          <a:solidFill>
                            <a:srgbClr val="EEF2FF"/>
                          </a:solidFill>
                        </a:rPr>
                        <a:t>Bootstrapped M24</a:t>
                      </a:r>
                    </a:p>
                  </a:txBody>
                  <a:tcPr>
                    <a:solidFill>
                      <a:srgbClr val="10131E"/>
                    </a:solidFill>
                  </a:tcPr>
                </a:tc>
                <a:tc>
                  <a:txBody>
                    <a:bodyPr/>
                    <a:lstStyle/>
                    <a:p>
                      <a:pPr algn="ctr"/>
                      <a:r>
                        <a:rPr sz="1200" b="0">
                          <a:solidFill>
                            <a:srgbClr val="EEF2FF"/>
                          </a:solidFill>
                        </a:rPr>
                        <a:t>5 000 orgs</a:t>
                      </a:r>
                    </a:p>
                  </a:txBody>
                  <a:tcPr>
                    <a:solidFill>
                      <a:srgbClr val="10131E"/>
                    </a:solidFill>
                  </a:tcPr>
                </a:tc>
                <a:tc>
                  <a:txBody>
                    <a:bodyPr/>
                    <a:lstStyle/>
                    <a:p>
                      <a:pPr algn="ctr"/>
                      <a:r>
                        <a:rPr sz="1200" b="0">
                          <a:solidFill>
                            <a:srgbClr val="EEF2FF"/>
                          </a:solidFill>
                        </a:rPr>
                        <a:t>7,3M€</a:t>
                      </a:r>
                    </a:p>
                  </a:txBody>
                  <a:tcPr>
                    <a:solidFill>
                      <a:srgbClr val="10131E"/>
                    </a:solidFill>
                  </a:tcPr>
                </a:tc>
                <a:tc>
                  <a:txBody>
                    <a:bodyPr/>
                    <a:lstStyle/>
                    <a:p>
                      <a:pPr algn="ctr"/>
                      <a:r>
                        <a:rPr sz="1200" b="0">
                          <a:solidFill>
                            <a:srgbClr val="EEF2FF"/>
                          </a:solidFill>
                        </a:rPr>
                        <a:t>6× ARR</a:t>
                      </a:r>
                    </a:p>
                  </a:txBody>
                  <a:tcPr>
                    <a:solidFill>
                      <a:srgbClr val="10131E"/>
                    </a:solidFill>
                  </a:tcPr>
                </a:tc>
                <a:tc>
                  <a:txBody>
                    <a:bodyPr/>
                    <a:lstStyle/>
                    <a:p>
                      <a:pPr algn="ctr"/>
                      <a:r>
                        <a:rPr sz="1200" b="0">
                          <a:solidFill>
                            <a:srgbClr val="EEF2FF"/>
                          </a:solidFill>
                        </a:rPr>
                        <a:t>~44M€</a:t>
                      </a:r>
                    </a:p>
                  </a:txBody>
                  <a:tcPr>
                    <a:solidFill>
                      <a:srgbClr val="10131E"/>
                    </a:solidFill>
                  </a:tcPr>
                </a:tc>
              </a:tr>
              <a:tr h="468629">
                <a:tc>
                  <a:txBody>
                    <a:bodyPr/>
                    <a:lstStyle/>
                    <a:p>
                      <a:pPr algn="l"/>
                      <a:r>
                        <a:rPr sz="1200" b="0">
                          <a:solidFill>
                            <a:srgbClr val="EEF2FF"/>
                          </a:solidFill>
                        </a:rPr>
                        <a:t>Seed 500K€ → M30</a:t>
                      </a:r>
                    </a:p>
                  </a:txBody>
                  <a:tcPr>
                    <a:solidFill>
                      <a:srgbClr val="161A2C"/>
                    </a:solidFill>
                  </a:tcPr>
                </a:tc>
                <a:tc>
                  <a:txBody>
                    <a:bodyPr/>
                    <a:lstStyle/>
                    <a:p>
                      <a:pPr algn="ctr"/>
                      <a:r>
                        <a:rPr sz="1200" b="0">
                          <a:solidFill>
                            <a:srgbClr val="EEF2FF"/>
                          </a:solidFill>
                        </a:rPr>
                        <a:t>8 000 orgs</a:t>
                      </a:r>
                    </a:p>
                  </a:txBody>
                  <a:tcPr>
                    <a:solidFill>
                      <a:srgbClr val="161A2C"/>
                    </a:solidFill>
                  </a:tcPr>
                </a:tc>
                <a:tc>
                  <a:txBody>
                    <a:bodyPr/>
                    <a:lstStyle/>
                    <a:p>
                      <a:pPr algn="ctr"/>
                      <a:r>
                        <a:rPr sz="1200" b="0">
                          <a:solidFill>
                            <a:srgbClr val="EEF2FF"/>
                          </a:solidFill>
                        </a:rPr>
                        <a:t>11,7M€</a:t>
                      </a:r>
                    </a:p>
                  </a:txBody>
                  <a:tcPr>
                    <a:solidFill>
                      <a:srgbClr val="161A2C"/>
                    </a:solidFill>
                  </a:tcPr>
                </a:tc>
                <a:tc>
                  <a:txBody>
                    <a:bodyPr/>
                    <a:lstStyle/>
                    <a:p>
                      <a:pPr algn="ctr"/>
                      <a:r>
                        <a:rPr sz="1200" b="0">
                          <a:solidFill>
                            <a:srgbClr val="EEF2FF"/>
                          </a:solidFill>
                        </a:rPr>
                        <a:t>8× ARR</a:t>
                      </a:r>
                    </a:p>
                  </a:txBody>
                  <a:tcPr>
                    <a:solidFill>
                      <a:srgbClr val="161A2C"/>
                    </a:solidFill>
                  </a:tcPr>
                </a:tc>
                <a:tc>
                  <a:txBody>
                    <a:bodyPr/>
                    <a:lstStyle/>
                    <a:p>
                      <a:pPr algn="ctr"/>
                      <a:r>
                        <a:rPr sz="1200" b="0">
                          <a:solidFill>
                            <a:srgbClr val="EEF2FF"/>
                          </a:solidFill>
                        </a:rPr>
                        <a:t>~94M€</a:t>
                      </a:r>
                    </a:p>
                  </a:txBody>
                  <a:tcPr>
                    <a:solidFill>
                      <a:srgbClr val="161A2C"/>
                    </a:solidFill>
                  </a:tcPr>
                </a:tc>
              </a:tr>
              <a:tr h="468632">
                <a:tc>
                  <a:txBody>
                    <a:bodyPr/>
                    <a:lstStyle/>
                    <a:p>
                      <a:pPr algn="l"/>
                      <a:r>
                        <a:rPr sz="1200" b="0">
                          <a:solidFill>
                            <a:srgbClr val="EEF2FF"/>
                          </a:solidFill>
                        </a:rPr>
                        <a:t>Série A → M48</a:t>
                      </a:r>
                    </a:p>
                  </a:txBody>
                  <a:tcPr>
                    <a:solidFill>
                      <a:srgbClr val="10131E"/>
                    </a:solidFill>
                  </a:tcPr>
                </a:tc>
                <a:tc>
                  <a:txBody>
                    <a:bodyPr/>
                    <a:lstStyle/>
                    <a:p>
                      <a:pPr algn="ctr"/>
                      <a:r>
                        <a:rPr sz="1200" b="0">
                          <a:solidFill>
                            <a:srgbClr val="EEF2FF"/>
                          </a:solidFill>
                        </a:rPr>
                        <a:t>20 000 orgs EU</a:t>
                      </a:r>
                    </a:p>
                  </a:txBody>
                  <a:tcPr>
                    <a:solidFill>
                      <a:srgbClr val="10131E"/>
                    </a:solidFill>
                  </a:tcPr>
                </a:tc>
                <a:tc>
                  <a:txBody>
                    <a:bodyPr/>
                    <a:lstStyle/>
                    <a:p>
                      <a:pPr algn="ctr"/>
                      <a:r>
                        <a:rPr sz="1200" b="0">
                          <a:solidFill>
                            <a:srgbClr val="EEF2FF"/>
                          </a:solidFill>
                        </a:rPr>
                        <a:t>29M€</a:t>
                      </a:r>
                    </a:p>
                  </a:txBody>
                  <a:tcPr>
                    <a:solidFill>
                      <a:srgbClr val="10131E"/>
                    </a:solidFill>
                  </a:tcPr>
                </a:tc>
                <a:tc>
                  <a:txBody>
                    <a:bodyPr/>
                    <a:lstStyle/>
                    <a:p>
                      <a:pPr algn="ctr"/>
                      <a:r>
                        <a:rPr sz="1200" b="0">
                          <a:solidFill>
                            <a:srgbClr val="EEF2FF"/>
                          </a:solidFill>
                        </a:rPr>
                        <a:t>10× ARR</a:t>
                      </a:r>
                    </a:p>
                  </a:txBody>
                  <a:tcPr>
                    <a:solidFill>
                      <a:srgbClr val="10131E"/>
                    </a:solidFill>
                  </a:tcPr>
                </a:tc>
                <a:tc>
                  <a:txBody>
                    <a:bodyPr/>
                    <a:lstStyle/>
                    <a:p>
                      <a:pPr algn="ctr"/>
                      <a:r>
                        <a:rPr sz="1200" b="0">
                          <a:solidFill>
                            <a:srgbClr val="EEF2FF"/>
                          </a:solidFill>
                        </a:rPr>
                        <a:t>~290M€</a:t>
                      </a:r>
                    </a:p>
                  </a:txBody>
                  <a:tcPr>
                    <a:solidFill>
                      <a:srgbClr val="10131E"/>
                    </a:solidFill>
                  </a:tcPr>
                </a:tc>
              </a:tr>
            </a:tbl>
          </a:graphicData>
        </a:graphic>
      </p:graphicFrame>
      <p:sp>
        <p:nvSpPr>
          <p:cNvPr id="9" name="TextBox 8"/>
          <p:cNvSpPr txBox="1"/>
          <p:nvPr/>
        </p:nvSpPr>
        <p:spPr>
          <a:xfrm>
            <a:off x="365760" y="3794760"/>
            <a:ext cx="11430000" cy="365760"/>
          </a:xfrm>
          <a:prstGeom prst="rect">
            <a:avLst/>
          </a:prstGeom>
          <a:noFill/>
        </p:spPr>
        <p:txBody>
          <a:bodyPr wrap="square">
            <a:spAutoFit/>
          </a:bodyPr>
          <a:lstStyle/>
          <a:p>
            <a:pPr algn="l"/>
            <a:r>
              <a:rPr sz="1300" b="1" i="0">
                <a:solidFill>
                  <a:srgbClr val="E07D3C"/>
                </a:solidFill>
              </a:rPr>
              <a:t>Acquéreurs stratégiques identifiés</a:t>
            </a:r>
          </a:p>
        </p:txBody>
      </p:sp>
      <p:graphicFrame>
        <p:nvGraphicFramePr>
          <p:cNvPr id="10" name="Table 9"/>
          <p:cNvGraphicFramePr>
            <a:graphicFrameLocks noGrp="1"/>
          </p:cNvGraphicFramePr>
          <p:nvPr/>
        </p:nvGraphicFramePr>
        <p:xfrm>
          <a:off x="365760" y="4206240"/>
          <a:ext cx="11430000" cy="1828800"/>
        </p:xfrm>
        <a:graphic>
          <a:graphicData uri="http://schemas.openxmlformats.org/drawingml/2006/table">
            <a:tbl>
              <a:tblPr firstRow="1" bandRow="1">
                <a:tableStyleId>{5C22544A-7EE6-4342-B048-85BDC9FD1C3A}</a:tableStyleId>
              </a:tblPr>
              <a:tblGrid>
                <a:gridCol w="3810000"/>
                <a:gridCol w="3810000"/>
                <a:gridCol w="3810000"/>
              </a:tblGrid>
              <a:tr h="365760">
                <a:tc>
                  <a:txBody>
                    <a:bodyPr/>
                    <a:lstStyle/>
                    <a:p>
                      <a:pPr algn="l"/>
                      <a:r>
                        <a:rPr sz="1100" b="1">
                          <a:solidFill>
                            <a:srgbClr val="08090F"/>
                          </a:solidFill>
                        </a:rPr>
                        <a:t>Acquéreur</a:t>
                      </a:r>
                    </a:p>
                  </a:txBody>
                  <a:tcPr>
                    <a:solidFill>
                      <a:srgbClr val="E07D3C"/>
                    </a:solidFill>
                  </a:tcPr>
                </a:tc>
                <a:tc>
                  <a:txBody>
                    <a:bodyPr/>
                    <a:lstStyle/>
                    <a:p>
                      <a:pPr algn="ctr"/>
                      <a:r>
                        <a:rPr sz="1100" b="1">
                          <a:solidFill>
                            <a:srgbClr val="08090F"/>
                          </a:solidFill>
                        </a:rPr>
                        <a:t>Raison stratégique</a:t>
                      </a:r>
                    </a:p>
                  </a:txBody>
                  <a:tcPr>
                    <a:solidFill>
                      <a:srgbClr val="E07D3C"/>
                    </a:solidFill>
                  </a:tcPr>
                </a:tc>
                <a:tc>
                  <a:txBody>
                    <a:bodyPr/>
                    <a:lstStyle/>
                    <a:p>
                      <a:pPr algn="ctr"/>
                      <a:r>
                        <a:rPr sz="1100" b="1">
                          <a:solidFill>
                            <a:srgbClr val="08090F"/>
                          </a:solidFill>
                        </a:rPr>
                        <a:t>Probabilité</a:t>
                      </a:r>
                    </a:p>
                  </a:txBody>
                  <a:tcPr>
                    <a:solidFill>
                      <a:srgbClr val="E07D3C"/>
                    </a:solidFill>
                  </a:tcPr>
                </a:tc>
              </a:tr>
              <a:tr h="365760">
                <a:tc>
                  <a:txBody>
                    <a:bodyPr/>
                    <a:lstStyle/>
                    <a:p>
                      <a:pPr algn="l"/>
                      <a:r>
                        <a:rPr sz="1100" b="0">
                          <a:solidFill>
                            <a:srgbClr val="EEF2FF"/>
                          </a:solidFill>
                        </a:rPr>
                        <a:t>Septeo</a:t>
                      </a:r>
                    </a:p>
                  </a:txBody>
                  <a:tcPr>
                    <a:solidFill>
                      <a:srgbClr val="10131E"/>
                    </a:solidFill>
                  </a:tcPr>
                </a:tc>
                <a:tc>
                  <a:txBody>
                    <a:bodyPr/>
                    <a:lstStyle/>
                    <a:p>
                      <a:pPr algn="ctr"/>
                      <a:r>
                        <a:rPr sz="1100" b="0">
                          <a:solidFill>
                            <a:srgbClr val="EEF2FF"/>
                          </a:solidFill>
                        </a:rPr>
                        <a:t>Éditeur #1 avocats France · 55% des cabinets équipés</a:t>
                      </a:r>
                    </a:p>
                  </a:txBody>
                  <a:tcPr>
                    <a:solidFill>
                      <a:srgbClr val="10131E"/>
                    </a:solidFill>
                  </a:tcPr>
                </a:tc>
                <a:tc>
                  <a:txBody>
                    <a:bodyPr/>
                    <a:lstStyle/>
                    <a:p>
                      <a:pPr algn="ctr"/>
                      <a:r>
                        <a:rPr sz="1100" b="0">
                          <a:solidFill>
                            <a:srgbClr val="EEF2FF"/>
                          </a:solidFill>
                        </a:rPr>
                        <a:t>⭐⭐⭐⭐⭐</a:t>
                      </a:r>
                    </a:p>
                  </a:txBody>
                  <a:tcPr>
                    <a:solidFill>
                      <a:srgbClr val="10131E"/>
                    </a:solidFill>
                  </a:tcPr>
                </a:tc>
              </a:tr>
              <a:tr h="365760">
                <a:tc>
                  <a:txBody>
                    <a:bodyPr/>
                    <a:lstStyle/>
                    <a:p>
                      <a:pPr algn="l"/>
                      <a:r>
                        <a:rPr sz="1100" b="0">
                          <a:solidFill>
                            <a:srgbClr val="EEF2FF"/>
                          </a:solidFill>
                        </a:rPr>
                        <a:t>Brevo (ex-Sendinblue)</a:t>
                      </a:r>
                    </a:p>
                  </a:txBody>
                  <a:tcPr>
                    <a:solidFill>
                      <a:srgbClr val="161A2C"/>
                    </a:solidFill>
                  </a:tcPr>
                </a:tc>
                <a:tc>
                  <a:txBody>
                    <a:bodyPr/>
                    <a:lstStyle/>
                    <a:p>
                      <a:pPr algn="ctr"/>
                      <a:r>
                        <a:rPr sz="1100" b="0">
                          <a:solidFill>
                            <a:srgbClr val="EEF2FF"/>
                          </a:solidFill>
                        </a:rPr>
                        <a:t>Veut le vertical réglementé EU · acteur déjà présent</a:t>
                      </a:r>
                    </a:p>
                  </a:txBody>
                  <a:tcPr>
                    <a:solidFill>
                      <a:srgbClr val="161A2C"/>
                    </a:solidFill>
                  </a:tcPr>
                </a:tc>
                <a:tc>
                  <a:txBody>
                    <a:bodyPr/>
                    <a:lstStyle/>
                    <a:p>
                      <a:pPr algn="ctr"/>
                      <a:r>
                        <a:rPr sz="1100" b="0">
                          <a:solidFill>
                            <a:srgbClr val="EEF2FF"/>
                          </a:solidFill>
                        </a:rPr>
                        <a:t>⭐⭐⭐⭐</a:t>
                      </a:r>
                    </a:p>
                  </a:txBody>
                  <a:tcPr>
                    <a:solidFill>
                      <a:srgbClr val="161A2C"/>
                    </a:solidFill>
                  </a:tcPr>
                </a:tc>
              </a:tr>
              <a:tr h="365760">
                <a:tc>
                  <a:txBody>
                    <a:bodyPr/>
                    <a:lstStyle/>
                    <a:p>
                      <a:pPr algn="l"/>
                      <a:r>
                        <a:rPr sz="1100" b="0">
                          <a:solidFill>
                            <a:srgbClr val="EEF2FF"/>
                          </a:solidFill>
                        </a:rPr>
                        <a:t>LexisNexis</a:t>
                      </a:r>
                    </a:p>
                  </a:txBody>
                  <a:tcPr>
                    <a:solidFill>
                      <a:srgbClr val="10131E"/>
                    </a:solidFill>
                  </a:tcPr>
                </a:tc>
                <a:tc>
                  <a:txBody>
                    <a:bodyPr/>
                    <a:lstStyle/>
                    <a:p>
                      <a:pPr algn="ctr"/>
                      <a:r>
                        <a:rPr sz="1100" b="0">
                          <a:solidFill>
                            <a:srgbClr val="EEF2FF"/>
                          </a:solidFill>
                        </a:rPr>
                        <a:t>Éditeur juridique leader · cherche marketing automation cabinets</a:t>
                      </a:r>
                    </a:p>
                  </a:txBody>
                  <a:tcPr>
                    <a:solidFill>
                      <a:srgbClr val="10131E"/>
                    </a:solidFill>
                  </a:tcPr>
                </a:tc>
                <a:tc>
                  <a:txBody>
                    <a:bodyPr/>
                    <a:lstStyle/>
                    <a:p>
                      <a:pPr algn="ctr"/>
                      <a:r>
                        <a:rPr sz="1100" b="0">
                          <a:solidFill>
                            <a:srgbClr val="EEF2FF"/>
                          </a:solidFill>
                        </a:rPr>
                        <a:t>⭐⭐⭐⭐</a:t>
                      </a:r>
                    </a:p>
                  </a:txBody>
                  <a:tcPr>
                    <a:solidFill>
                      <a:srgbClr val="10131E"/>
                    </a:solidFill>
                  </a:tcPr>
                </a:tc>
              </a:tr>
              <a:tr h="365760">
                <a:tc>
                  <a:txBody>
                    <a:bodyPr/>
                    <a:lstStyle/>
                    <a:p>
                      <a:pPr algn="l"/>
                      <a:r>
                        <a:rPr sz="1100" b="0">
                          <a:solidFill>
                            <a:srgbClr val="EEF2FF"/>
                          </a:solidFill>
                        </a:rPr>
                        <a:t>Wolters Kluwer</a:t>
                      </a:r>
                    </a:p>
                  </a:txBody>
                  <a:tcPr>
                    <a:solidFill>
                      <a:srgbClr val="161A2C"/>
                    </a:solidFill>
                  </a:tcPr>
                </a:tc>
                <a:tc>
                  <a:txBody>
                    <a:bodyPr/>
                    <a:lstStyle/>
                    <a:p>
                      <a:pPr algn="ctr"/>
                      <a:r>
                        <a:rPr sz="1100" b="0">
                          <a:solidFill>
                            <a:srgbClr val="EEF2FF"/>
                          </a:solidFill>
                        </a:rPr>
                        <a:t>Éditeur EC européen · stack cloud en transition</a:t>
                      </a:r>
                    </a:p>
                  </a:txBody>
                  <a:tcPr>
                    <a:solidFill>
                      <a:srgbClr val="161A2C"/>
                    </a:solidFill>
                  </a:tcPr>
                </a:tc>
                <a:tc>
                  <a:txBody>
                    <a:bodyPr/>
                    <a:lstStyle/>
                    <a:p>
                      <a:pPr algn="ctr"/>
                      <a:r>
                        <a:rPr sz="1100" b="0">
                          <a:solidFill>
                            <a:srgbClr val="EEF2FF"/>
                          </a:solidFill>
                        </a:rPr>
                        <a:t>⭐⭐⭐</a:t>
                      </a:r>
                    </a:p>
                  </a:txBody>
                  <a:tcPr>
                    <a:solidFill>
                      <a:srgbClr val="161A2C"/>
                    </a:solidFill>
                  </a:tcPr>
                </a:tc>
              </a:tr>
            </a:tbl>
          </a:graphicData>
        </a:graphic>
      </p:graphicFrame>
      <p:sp>
        <p:nvSpPr>
          <p:cNvPr id="11" name="Rectangle 10"/>
          <p:cNvSpPr/>
          <p:nvPr/>
        </p:nvSpPr>
        <p:spPr>
          <a:xfrm>
            <a:off x="365760" y="6199632"/>
            <a:ext cx="11430000" cy="201168"/>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548640" y="6217920"/>
            <a:ext cx="11064240" cy="182880"/>
          </a:xfrm>
          <a:prstGeom prst="rect">
            <a:avLst/>
          </a:prstGeom>
          <a:noFill/>
        </p:spPr>
        <p:txBody>
          <a:bodyPr wrap="square">
            <a:spAutoFit/>
          </a:bodyPr>
          <a:lstStyle/>
          <a:p>
            <a:pPr algn="l"/>
            <a:r>
              <a:rPr sz="900" b="0" i="0">
                <a:solidFill>
                  <a:srgbClr val="8B94B0"/>
                </a:solidFill>
              </a:rPr>
              <a:t>Multiple de référence SaaS B2B vertical EU (2024-2026) : 5× à 10× ARR selon traction et marché adressable.</a:t>
            </a:r>
          </a:p>
        </p:txBody>
      </p:sp>
      <p:sp>
        <p:nvSpPr>
          <p:cNvPr id="13" name="Rectangle 12"/>
          <p:cNvSpPr/>
          <p:nvPr/>
        </p:nvSpPr>
        <p:spPr>
          <a:xfrm>
            <a:off x="0" y="0"/>
            <a:ext cx="12191695" cy="201168"/>
          </a:xfrm>
          <a:prstGeom prst="rect">
            <a:avLst/>
          </a:prstGeom>
          <a:solidFill>
            <a:srgbClr val="218C5B"/>
          </a:solidFill>
          <a:ln>
            <a:noFill/>
          </a:ln>
          <a:effectLst/>
        </p:spPr>
        <p:style>
          <a:lnRef idx="1">
            <a:schemeClr val="accent1"/>
          </a:lnRef>
          <a:fillRef idx="3">
            <a:schemeClr val="accent1"/>
          </a:fillRef>
          <a:effectRef idx="2">
            <a:schemeClr val="accent1"/>
          </a:effectRef>
          <a:fontRef idx="minor">
            <a:schemeClr val="lt1"/>
          </a:fontRef>
        </p:style>
        <p:txBody>
          <a:bodyPr rtlCol="0" anchor="ctr" tIns="0" bIns="0"/>
          <a:lstStyle/>
          <a:p>
            <a:pPr algn="ctr"/>
            <a:r>
              <a:rPr sz="900" b="1">
                <a:solidFill>
                  <a:srgbClr val="FFFFFF"/>
                </a:solidFill>
              </a:rPr>
              <a:t>PUBLIABLE — VERSION OFFICIELLE</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8090F"/>
        </a:solidFill>
        <a:effectLst/>
      </p:bgPr>
    </p:bg>
    <p:spTree>
      <p:nvGrpSpPr>
        <p:cNvPr id="1" name=""/>
        <p:cNvGrpSpPr/>
        <p:nvPr/>
      </p:nvGrpSpPr>
      <p:grpSpPr/>
      <p:sp>
        <p:nvSpPr>
          <p:cNvPr id="2" name="Rectangle 1"/>
          <p:cNvSpPr/>
          <p:nvPr/>
        </p:nvSpPr>
        <p:spPr>
          <a:xfrm>
            <a:off x="0" y="0"/>
            <a:ext cx="82296" cy="6858000"/>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02920" y="228600"/>
            <a:ext cx="8229600" cy="1005840"/>
          </a:xfrm>
          <a:prstGeom prst="rect">
            <a:avLst/>
          </a:prstGeom>
          <a:noFill/>
        </p:spPr>
        <p:txBody>
          <a:bodyPr wrap="square">
            <a:spAutoFit/>
          </a:bodyPr>
          <a:lstStyle/>
          <a:p>
            <a:pPr algn="l"/>
            <a:r>
              <a:rPr sz="5200" b="1" i="0">
                <a:solidFill>
                  <a:srgbClr val="EEF2FF"/>
                </a:solidFill>
              </a:rPr>
              <a:t>HEREBO</a:t>
            </a:r>
          </a:p>
        </p:txBody>
      </p:sp>
      <p:sp>
        <p:nvSpPr>
          <p:cNvPr id="4" name="TextBox 3"/>
          <p:cNvSpPr txBox="1"/>
          <p:nvPr/>
        </p:nvSpPr>
        <p:spPr>
          <a:xfrm>
            <a:off x="502920" y="1280160"/>
            <a:ext cx="6400800" cy="457200"/>
          </a:xfrm>
          <a:prstGeom prst="rect">
            <a:avLst/>
          </a:prstGeom>
          <a:noFill/>
        </p:spPr>
        <p:txBody>
          <a:bodyPr wrap="square">
            <a:spAutoFit/>
          </a:bodyPr>
          <a:lstStyle/>
          <a:p>
            <a:pPr algn="l"/>
            <a:r>
              <a:rPr sz="1800" b="1" i="0">
                <a:solidFill>
                  <a:srgbClr val="E07D3C"/>
                </a:solidFill>
              </a:rPr>
              <a:t>En 6 phrases</a:t>
            </a:r>
          </a:p>
        </p:txBody>
      </p:sp>
      <p:sp>
        <p:nvSpPr>
          <p:cNvPr id="5" name="Rectangle 4"/>
          <p:cNvSpPr/>
          <p:nvPr/>
        </p:nvSpPr>
        <p:spPr>
          <a:xfrm>
            <a:off x="502920" y="1810512"/>
            <a:ext cx="3200400" cy="36576"/>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1920240"/>
            <a:ext cx="7543800" cy="4572000"/>
          </a:xfrm>
          <a:prstGeom prst="rect">
            <a:avLst/>
          </a:prstGeom>
          <a:noFill/>
        </p:spPr>
        <p:txBody>
          <a:bodyPr wrap="square">
            <a:spAutoFit/>
          </a:bodyPr>
          <a:lstStyle/>
          <a:p>
            <a:pPr>
              <a:spcAft>
                <a:spcPts val="1300"/>
              </a:spcAft>
            </a:pPr>
            <a:r>
              <a:rPr sz="1300">
                <a:solidFill>
                  <a:srgbClr val="EEF2FF"/>
                </a:solidFill>
              </a:rPr>
              <a:t>① 180 000 professionnels réglementés en France, 967 000 en Europe ne peuvent pas légalement utiliser Mailchimp.</a:t>
            </a:r>
          </a:p>
          <a:p>
            <a:pPr>
              <a:spcAft>
                <a:spcPts val="1300"/>
              </a:spcAft>
            </a:pPr>
            <a:r>
              <a:rPr sz="1300">
                <a:solidFill>
                  <a:srgbClr val="EEF2FF"/>
                </a:solidFill>
              </a:rPr>
              <a:t>② Aucun outil d'email marketing IA n'est conçu pour leur conformité, leur déontologie, ni leur secteur.</a:t>
            </a:r>
          </a:p>
          <a:p>
            <a:pPr>
              <a:spcAft>
                <a:spcPts val="1300"/>
              </a:spcAft>
            </a:pPr>
            <a:r>
              <a:rPr sz="1300">
                <a:solidFill>
                  <a:srgbClr val="EEF2FF"/>
                </a:solidFill>
              </a:rPr>
              <a:t>③ HEREBO : conformité RGPD native, IA sectorielle, hébergement exclusivement EU (Paris).</a:t>
            </a:r>
          </a:p>
          <a:p>
            <a:pPr>
              <a:spcAft>
                <a:spcPts val="1300"/>
              </a:spcAft>
            </a:pPr>
            <a:r>
              <a:rPr sz="1300">
                <a:solidFill>
                  <a:srgbClr val="EEF2FF"/>
                </a:solidFill>
              </a:rPr>
              <a:t>④ RLS PostgreSQL = isolation données inviolable · 6 modules IA = différenciation impossible à copier en &lt; 12 mois.</a:t>
            </a:r>
          </a:p>
          <a:p>
            <a:pPr>
              <a:spcAft>
                <a:spcPts val="1300"/>
              </a:spcAft>
            </a:pPr>
            <a:r>
              <a:rPr sz="1300">
                <a:solidFill>
                  <a:srgbClr val="EEF2FF"/>
                </a:solidFill>
              </a:rPr>
              <a:t>⑤ 123/123 tests passants · Code complet S1 · Déploiement en 48h · Alpha fermée dans 30 jours.</a:t>
            </a:r>
          </a:p>
          <a:p>
            <a:pPr>
              <a:spcAft>
                <a:spcPts val="1300"/>
              </a:spcAft>
            </a:pPr>
            <a:r>
              <a:rPr sz="1300">
                <a:solidFill>
                  <a:srgbClr val="EEF2FF"/>
                </a:solidFill>
              </a:rPr>
              <a:t>⑥ 0 concurrent direct EU · ARR M12 projeté 2,1M€ · Valeur M24 : 44-94M€.</a:t>
            </a:r>
          </a:p>
        </p:txBody>
      </p:sp>
      <p:sp>
        <p:nvSpPr>
          <p:cNvPr id="7" name="Rectangle 6"/>
          <p:cNvSpPr/>
          <p:nvPr/>
        </p:nvSpPr>
        <p:spPr>
          <a:xfrm>
            <a:off x="8430768" y="1371600"/>
            <a:ext cx="3566160" cy="5102352"/>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8430768" y="1371600"/>
            <a:ext cx="3566160" cy="59436"/>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613648" y="1463040"/>
            <a:ext cx="3200400" cy="384048"/>
          </a:xfrm>
          <a:prstGeom prst="rect">
            <a:avLst/>
          </a:prstGeom>
          <a:noFill/>
        </p:spPr>
        <p:txBody>
          <a:bodyPr wrap="square">
            <a:spAutoFit/>
          </a:bodyPr>
          <a:lstStyle/>
          <a:p>
            <a:pPr algn="l"/>
            <a:r>
              <a:rPr sz="1300" b="1" i="0">
                <a:solidFill>
                  <a:srgbClr val="E07D3C"/>
                </a:solidFill>
              </a:rPr>
              <a:t>Contact</a:t>
            </a:r>
          </a:p>
        </p:txBody>
      </p:sp>
      <p:sp>
        <p:nvSpPr>
          <p:cNvPr id="10" name="TextBox 9"/>
          <p:cNvSpPr txBox="1"/>
          <p:nvPr/>
        </p:nvSpPr>
        <p:spPr>
          <a:xfrm>
            <a:off x="8613648" y="1920240"/>
            <a:ext cx="3246120" cy="4389120"/>
          </a:xfrm>
          <a:prstGeom prst="rect">
            <a:avLst/>
          </a:prstGeom>
          <a:noFill/>
        </p:spPr>
        <p:txBody>
          <a:bodyPr wrap="square">
            <a:spAutoFit/>
          </a:bodyPr>
          <a:lstStyle/>
          <a:p>
            <a:pPr>
              <a:spcAft>
                <a:spcPts val="700"/>
              </a:spcAft>
            </a:pPr>
            <a:r>
              <a:rPr sz="1200">
                <a:solidFill>
                  <a:srgbClr val="EEF2FF"/>
                </a:solidFill>
              </a:rPr>
              <a:t>Abraham Yeboua</a:t>
            </a:r>
          </a:p>
          <a:p>
            <a:pPr>
              <a:spcAft>
                <a:spcPts val="700"/>
              </a:spcAft>
            </a:pPr>
            <a:r>
              <a:rPr sz="1200">
                <a:solidFill>
                  <a:srgbClr val="EEF2FF"/>
                </a:solidFill>
              </a:rPr>
              <a:t>Fondateur &amp; CEO</a:t>
            </a:r>
          </a:p>
          <a:p>
            <a:pPr>
              <a:spcAft>
                <a:spcPts val="700"/>
              </a:spcAft>
            </a:pPr>
            <a:r>
              <a:rPr sz="1200">
                <a:solidFill>
                  <a:srgbClr val="EEF2FF"/>
                </a:solidFill>
              </a:rPr>
              <a:t/>
            </a:r>
          </a:p>
          <a:p>
            <a:pPr>
              <a:spcAft>
                <a:spcPts val="700"/>
              </a:spcAft>
            </a:pPr>
            <a:r>
              <a:rPr sz="1200">
                <a:solidFill>
                  <a:srgbClr val="EEF2FF"/>
                </a:solidFill>
              </a:rPr>
              <a:t>✉  abraham@herebo.io</a:t>
            </a:r>
          </a:p>
          <a:p>
            <a:pPr>
              <a:spcAft>
                <a:spcPts val="700"/>
              </a:spcAft>
            </a:pPr>
            <a:r>
              <a:rPr sz="1200">
                <a:solidFill>
                  <a:srgbClr val="EEF2FF"/>
                </a:solidFill>
              </a:rPr>
              <a:t>🌐  herebo.io</a:t>
            </a:r>
          </a:p>
          <a:p>
            <a:pPr>
              <a:spcAft>
                <a:spcPts val="700"/>
              </a:spcAft>
            </a:pPr>
            <a:r>
              <a:rPr sz="1200">
                <a:solidFill>
                  <a:srgbClr val="EEF2FF"/>
                </a:solidFill>
              </a:rPr>
              <a:t/>
            </a:r>
          </a:p>
          <a:p>
            <a:pPr>
              <a:spcAft>
                <a:spcPts val="700"/>
              </a:spcAft>
            </a:pPr>
            <a:r>
              <a:rPr sz="1200">
                <a:solidFill>
                  <a:srgbClr val="EEF2FF"/>
                </a:solidFill>
              </a:rPr>
              <a:t>HEREBO SAS</a:t>
            </a:r>
          </a:p>
          <a:p>
            <a:pPr>
              <a:spcAft>
                <a:spcPts val="700"/>
              </a:spcAft>
            </a:pPr>
            <a:r>
              <a:rPr sz="1200">
                <a:solidFill>
                  <a:srgbClr val="EEF2FF"/>
                </a:solidFill>
              </a:rPr>
              <a:t>(en cours de constitution)</a:t>
            </a:r>
          </a:p>
          <a:p>
            <a:pPr>
              <a:spcAft>
                <a:spcPts val="700"/>
              </a:spcAft>
            </a:pPr>
            <a:r>
              <a:rPr sz="1200">
                <a:solidFill>
                  <a:srgbClr val="EEF2FF"/>
                </a:solidFill>
              </a:rPr>
              <a:t>VONIXUX GROUP</a:t>
            </a:r>
          </a:p>
          <a:p>
            <a:pPr>
              <a:spcAft>
                <a:spcPts val="700"/>
              </a:spcAft>
            </a:pPr>
            <a:r>
              <a:rPr sz="1200">
                <a:solidFill>
                  <a:srgbClr val="EEF2FF"/>
                </a:solidFill>
              </a:rPr>
              <a:t/>
            </a:r>
          </a:p>
          <a:p>
            <a:pPr>
              <a:spcAft>
                <a:spcPts val="700"/>
              </a:spcAft>
            </a:pPr>
            <a:r>
              <a:rPr sz="1200">
                <a:solidFill>
                  <a:srgbClr val="EEF2FF"/>
                </a:solidFill>
              </a:rPr>
              <a:t>—</a:t>
            </a:r>
          </a:p>
          <a:p>
            <a:pPr>
              <a:spcAft>
                <a:spcPts val="700"/>
              </a:spcAft>
            </a:pPr>
            <a:r>
              <a:rPr sz="1200">
                <a:solidFill>
                  <a:srgbClr val="EEF2FF"/>
                </a:solidFill>
              </a:rPr>
              <a:t>Document confidentiel</a:t>
            </a:r>
          </a:p>
          <a:p>
            <a:pPr>
              <a:spcAft>
                <a:spcPts val="700"/>
              </a:spcAft>
            </a:pPr>
            <a:r>
              <a:rPr sz="1200">
                <a:solidFill>
                  <a:srgbClr val="EEF2FF"/>
                </a:solidFill>
              </a:rPr>
              <a:t>NDA requis avant diffusion</a:t>
            </a:r>
          </a:p>
        </p:txBody>
      </p:sp>
      <p:sp>
        <p:nvSpPr>
          <p:cNvPr id="11" name="TextBox 10"/>
          <p:cNvSpPr txBox="1"/>
          <p:nvPr/>
        </p:nvSpPr>
        <p:spPr>
          <a:xfrm>
            <a:off x="502920" y="6492240"/>
            <a:ext cx="8229600" cy="320040"/>
          </a:xfrm>
          <a:prstGeom prst="rect">
            <a:avLst/>
          </a:prstGeom>
          <a:noFill/>
        </p:spPr>
        <p:txBody>
          <a:bodyPr wrap="square">
            <a:spAutoFit/>
          </a:bodyPr>
          <a:lstStyle/>
          <a:p>
            <a:pPr algn="l"/>
            <a:r>
              <a:rPr sz="900" b="0" i="0">
                <a:solidFill>
                  <a:srgbClr val="8B94B0"/>
                </a:solidFill>
              </a:rPr>
              <a:t>HEREBO · Pitch Deck Investisseur v2.0 · Juillet 2026 · Confidentiel</a:t>
            </a:r>
          </a:p>
        </p:txBody>
      </p:sp>
      <p:sp>
        <p:nvSpPr>
          <p:cNvPr id="12" name="Rectangle 11"/>
          <p:cNvSpPr/>
          <p:nvPr/>
        </p:nvSpPr>
        <p:spPr>
          <a:xfrm>
            <a:off x="0" y="0"/>
            <a:ext cx="12191695" cy="201168"/>
          </a:xfrm>
          <a:prstGeom prst="rect">
            <a:avLst/>
          </a:prstGeom>
          <a:solidFill>
            <a:srgbClr val="218C5B"/>
          </a:solidFill>
          <a:ln>
            <a:noFill/>
          </a:ln>
          <a:effectLst/>
        </p:spPr>
        <p:style>
          <a:lnRef idx="1">
            <a:schemeClr val="accent1"/>
          </a:lnRef>
          <a:fillRef idx="3">
            <a:schemeClr val="accent1"/>
          </a:fillRef>
          <a:effectRef idx="2">
            <a:schemeClr val="accent1"/>
          </a:effectRef>
          <a:fontRef idx="minor">
            <a:schemeClr val="lt1"/>
          </a:fontRef>
        </p:style>
        <p:txBody>
          <a:bodyPr rtlCol="0" anchor="ctr" tIns="0" bIns="0"/>
          <a:lstStyle/>
          <a:p>
            <a:pPr algn="ctr"/>
            <a:r>
              <a:rPr sz="900" b="1">
                <a:solidFill>
                  <a:srgbClr val="FFFFFF"/>
                </a:solidFill>
              </a:rPr>
              <a:t>PUBLIABLE — VERSION OFFICIELLE</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8090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164592"/>
            <a:ext cx="11247120" cy="457200"/>
          </a:xfrm>
          <a:prstGeom prst="rect">
            <a:avLst/>
          </a:prstGeom>
          <a:noFill/>
        </p:spPr>
        <p:txBody>
          <a:bodyPr wrap="square">
            <a:spAutoFit/>
          </a:bodyPr>
          <a:lstStyle/>
          <a:p>
            <a:pPr algn="l"/>
            <a:r>
              <a:rPr sz="2600" b="1" i="0">
                <a:solidFill>
                  <a:srgbClr val="EEF2FF"/>
                </a:solidFill>
              </a:rPr>
              <a:t>Le produit en action</a:t>
            </a:r>
          </a:p>
        </p:txBody>
      </p:sp>
      <p:sp>
        <p:nvSpPr>
          <p:cNvPr id="4" name="Rectangle 3"/>
          <p:cNvSpPr/>
          <p:nvPr/>
        </p:nvSpPr>
        <p:spPr>
          <a:xfrm>
            <a:off x="0" y="566928"/>
            <a:ext cx="12191695" cy="27432"/>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7200" y="612648"/>
            <a:ext cx="11247120" cy="320040"/>
          </a:xfrm>
          <a:prstGeom prst="rect">
            <a:avLst/>
          </a:prstGeom>
          <a:noFill/>
        </p:spPr>
        <p:txBody>
          <a:bodyPr wrap="square">
            <a:spAutoFit/>
          </a:bodyPr>
          <a:lstStyle/>
          <a:p>
            <a:pPr algn="l"/>
            <a:r>
              <a:rPr sz="1200" b="0" i="0">
                <a:solidFill>
                  <a:srgbClr val="8B94B0"/>
                </a:solidFill>
              </a:rPr>
              <a:t>Workflow complet · Onboarding → Conversion · Cabinet type : 450 contacts</a:t>
            </a:r>
          </a:p>
        </p:txBody>
      </p:sp>
      <p:sp>
        <p:nvSpPr>
          <p:cNvPr id="6" name="Rectangle 5"/>
          <p:cNvSpPr/>
          <p:nvPr/>
        </p:nvSpPr>
        <p:spPr>
          <a:xfrm>
            <a:off x="0" y="6565392"/>
            <a:ext cx="12191695" cy="292608"/>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320040" y="6574536"/>
            <a:ext cx="2743200" cy="256032"/>
          </a:xfrm>
          <a:prstGeom prst="rect">
            <a:avLst/>
          </a:prstGeom>
          <a:noFill/>
        </p:spPr>
        <p:txBody>
          <a:bodyPr wrap="square">
            <a:spAutoFit/>
          </a:bodyPr>
          <a:lstStyle/>
          <a:p>
            <a:pPr algn="l"/>
            <a:r>
              <a:rPr sz="1000" b="0" i="0">
                <a:solidFill>
                  <a:srgbClr val="8B94B0"/>
                </a:solidFill>
              </a:rPr>
              <a:t>herebo.io</a:t>
            </a:r>
          </a:p>
        </p:txBody>
      </p:sp>
      <p:sp>
        <p:nvSpPr>
          <p:cNvPr id="8" name="TextBox 7"/>
          <p:cNvSpPr txBox="1"/>
          <p:nvPr/>
        </p:nvSpPr>
        <p:spPr>
          <a:xfrm>
            <a:off x="0" y="6574536"/>
            <a:ext cx="11978640" cy="256032"/>
          </a:xfrm>
          <a:prstGeom prst="rect">
            <a:avLst/>
          </a:prstGeom>
          <a:noFill/>
        </p:spPr>
        <p:txBody>
          <a:bodyPr wrap="square">
            <a:spAutoFit/>
          </a:bodyPr>
          <a:lstStyle/>
          <a:p>
            <a:pPr algn="r"/>
            <a:r>
              <a:rPr sz="1000" b="0" i="0">
                <a:solidFill>
                  <a:srgbClr val="8B94B0"/>
                </a:solidFill>
              </a:rPr>
              <a:t>SLIDE 9B</a:t>
            </a:r>
          </a:p>
        </p:txBody>
      </p:sp>
      <p:sp>
        <p:nvSpPr>
          <p:cNvPr id="9" name="Rectangle 8"/>
          <p:cNvSpPr/>
          <p:nvPr/>
        </p:nvSpPr>
        <p:spPr>
          <a:xfrm>
            <a:off x="201168" y="1005840"/>
            <a:ext cx="1591056" cy="1508760"/>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795528" y="1078992"/>
            <a:ext cx="402336" cy="402336"/>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95528" y="1078992"/>
            <a:ext cx="402336" cy="402336"/>
          </a:xfrm>
          <a:prstGeom prst="rect">
            <a:avLst/>
          </a:prstGeom>
          <a:noFill/>
        </p:spPr>
        <p:txBody>
          <a:bodyPr wrap="square">
            <a:spAutoFit/>
          </a:bodyPr>
          <a:lstStyle/>
          <a:p>
            <a:pPr algn="ctr"/>
            <a:r>
              <a:rPr sz="1400" b="1" i="0">
                <a:solidFill>
                  <a:srgbClr val="08090F"/>
                </a:solidFill>
              </a:rPr>
              <a:t>1</a:t>
            </a:r>
          </a:p>
        </p:txBody>
      </p:sp>
      <p:sp>
        <p:nvSpPr>
          <p:cNvPr id="12" name="TextBox 11"/>
          <p:cNvSpPr txBox="1"/>
          <p:nvPr/>
        </p:nvSpPr>
        <p:spPr>
          <a:xfrm>
            <a:off x="274320" y="1572768"/>
            <a:ext cx="1444752" cy="256032"/>
          </a:xfrm>
          <a:prstGeom prst="rect">
            <a:avLst/>
          </a:prstGeom>
          <a:noFill/>
        </p:spPr>
        <p:txBody>
          <a:bodyPr wrap="square">
            <a:spAutoFit/>
          </a:bodyPr>
          <a:lstStyle/>
          <a:p>
            <a:pPr algn="ctr"/>
            <a:r>
              <a:rPr sz="1100" b="1" i="0">
                <a:solidFill>
                  <a:srgbClr val="EEF2FF"/>
                </a:solidFill>
              </a:rPr>
              <a:t>Onboarding</a:t>
            </a:r>
          </a:p>
        </p:txBody>
      </p:sp>
      <p:sp>
        <p:nvSpPr>
          <p:cNvPr id="13" name="TextBox 12"/>
          <p:cNvSpPr txBox="1"/>
          <p:nvPr/>
        </p:nvSpPr>
        <p:spPr>
          <a:xfrm>
            <a:off x="274320" y="1856231"/>
            <a:ext cx="1444752" cy="548640"/>
          </a:xfrm>
          <a:prstGeom prst="rect">
            <a:avLst/>
          </a:prstGeom>
          <a:noFill/>
        </p:spPr>
        <p:txBody>
          <a:bodyPr wrap="square">
            <a:spAutoFit/>
          </a:bodyPr>
          <a:lstStyle/>
          <a:p>
            <a:pPr algn="ctr"/>
            <a:r>
              <a:rPr sz="900" b="0" i="0">
                <a:solidFill>
                  <a:srgbClr val="8B94B0"/>
                </a:solidFill>
              </a:rPr>
              <a:t>DNS auto
15 min</a:t>
            </a:r>
          </a:p>
        </p:txBody>
      </p:sp>
      <p:sp>
        <p:nvSpPr>
          <p:cNvPr id="14" name="TextBox 13"/>
          <p:cNvSpPr txBox="1"/>
          <p:nvPr/>
        </p:nvSpPr>
        <p:spPr>
          <a:xfrm>
            <a:off x="1792224" y="1554480"/>
            <a:ext cx="109728" cy="320040"/>
          </a:xfrm>
          <a:prstGeom prst="rect">
            <a:avLst/>
          </a:prstGeom>
          <a:noFill/>
        </p:spPr>
        <p:txBody>
          <a:bodyPr wrap="square">
            <a:spAutoFit/>
          </a:bodyPr>
          <a:lstStyle/>
          <a:p>
            <a:pPr algn="l"/>
            <a:r>
              <a:rPr sz="1400" b="1" i="0">
                <a:solidFill>
                  <a:srgbClr val="E07D3C"/>
                </a:solidFill>
              </a:rPr>
              <a:t>→</a:t>
            </a:r>
          </a:p>
        </p:txBody>
      </p:sp>
      <p:sp>
        <p:nvSpPr>
          <p:cNvPr id="15" name="Rectangle 14"/>
          <p:cNvSpPr/>
          <p:nvPr/>
        </p:nvSpPr>
        <p:spPr>
          <a:xfrm>
            <a:off x="1847088" y="1005840"/>
            <a:ext cx="1591056" cy="1508760"/>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2441448" y="1078992"/>
            <a:ext cx="402336" cy="402336"/>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2441448" y="1078992"/>
            <a:ext cx="402336" cy="402336"/>
          </a:xfrm>
          <a:prstGeom prst="rect">
            <a:avLst/>
          </a:prstGeom>
          <a:noFill/>
        </p:spPr>
        <p:txBody>
          <a:bodyPr wrap="square">
            <a:spAutoFit/>
          </a:bodyPr>
          <a:lstStyle/>
          <a:p>
            <a:pPr algn="ctr"/>
            <a:r>
              <a:rPr sz="1400" b="1" i="0">
                <a:solidFill>
                  <a:srgbClr val="08090F"/>
                </a:solidFill>
              </a:rPr>
              <a:t>2</a:t>
            </a:r>
          </a:p>
        </p:txBody>
      </p:sp>
      <p:sp>
        <p:nvSpPr>
          <p:cNvPr id="18" name="TextBox 17"/>
          <p:cNvSpPr txBox="1"/>
          <p:nvPr/>
        </p:nvSpPr>
        <p:spPr>
          <a:xfrm>
            <a:off x="1920240" y="1572768"/>
            <a:ext cx="1444752" cy="256032"/>
          </a:xfrm>
          <a:prstGeom prst="rect">
            <a:avLst/>
          </a:prstGeom>
          <a:noFill/>
        </p:spPr>
        <p:txBody>
          <a:bodyPr wrap="square">
            <a:spAutoFit/>
          </a:bodyPr>
          <a:lstStyle/>
          <a:p>
            <a:pPr algn="ctr"/>
            <a:r>
              <a:rPr sz="1100" b="1" i="0">
                <a:solidFill>
                  <a:srgbClr val="EEF2FF"/>
                </a:solidFill>
              </a:rPr>
              <a:t>Import</a:t>
            </a:r>
          </a:p>
        </p:txBody>
      </p:sp>
      <p:sp>
        <p:nvSpPr>
          <p:cNvPr id="19" name="TextBox 18"/>
          <p:cNvSpPr txBox="1"/>
          <p:nvPr/>
        </p:nvSpPr>
        <p:spPr>
          <a:xfrm>
            <a:off x="1920240" y="1856231"/>
            <a:ext cx="1444752" cy="548640"/>
          </a:xfrm>
          <a:prstGeom prst="rect">
            <a:avLst/>
          </a:prstGeom>
          <a:noFill/>
        </p:spPr>
        <p:txBody>
          <a:bodyPr wrap="square">
            <a:spAutoFit/>
          </a:bodyPr>
          <a:lstStyle/>
          <a:p>
            <a:pPr algn="ctr"/>
            <a:r>
              <a:rPr sz="900" b="0" i="0">
                <a:solidFill>
                  <a:srgbClr val="8B94B0"/>
                </a:solidFill>
              </a:rPr>
              <a:t>450 contacts
CSV → IA</a:t>
            </a:r>
          </a:p>
        </p:txBody>
      </p:sp>
      <p:sp>
        <p:nvSpPr>
          <p:cNvPr id="20" name="TextBox 19"/>
          <p:cNvSpPr txBox="1"/>
          <p:nvPr/>
        </p:nvSpPr>
        <p:spPr>
          <a:xfrm>
            <a:off x="3438144" y="1554480"/>
            <a:ext cx="109728" cy="320040"/>
          </a:xfrm>
          <a:prstGeom prst="rect">
            <a:avLst/>
          </a:prstGeom>
          <a:noFill/>
        </p:spPr>
        <p:txBody>
          <a:bodyPr wrap="square">
            <a:spAutoFit/>
          </a:bodyPr>
          <a:lstStyle/>
          <a:p>
            <a:pPr algn="l"/>
            <a:r>
              <a:rPr sz="1400" b="1" i="0">
                <a:solidFill>
                  <a:srgbClr val="E07D3C"/>
                </a:solidFill>
              </a:rPr>
              <a:t>→</a:t>
            </a:r>
          </a:p>
        </p:txBody>
      </p:sp>
      <p:sp>
        <p:nvSpPr>
          <p:cNvPr id="21" name="Rectangle 20"/>
          <p:cNvSpPr/>
          <p:nvPr/>
        </p:nvSpPr>
        <p:spPr>
          <a:xfrm>
            <a:off x="3493008" y="1005840"/>
            <a:ext cx="1591056" cy="1508760"/>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4087368" y="1078992"/>
            <a:ext cx="402336" cy="402336"/>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4087368" y="1078992"/>
            <a:ext cx="402336" cy="402336"/>
          </a:xfrm>
          <a:prstGeom prst="rect">
            <a:avLst/>
          </a:prstGeom>
          <a:noFill/>
        </p:spPr>
        <p:txBody>
          <a:bodyPr wrap="square">
            <a:spAutoFit/>
          </a:bodyPr>
          <a:lstStyle/>
          <a:p>
            <a:pPr algn="ctr"/>
            <a:r>
              <a:rPr sz="1400" b="1" i="0">
                <a:solidFill>
                  <a:srgbClr val="08090F"/>
                </a:solidFill>
              </a:rPr>
              <a:t>3</a:t>
            </a:r>
          </a:p>
        </p:txBody>
      </p:sp>
      <p:sp>
        <p:nvSpPr>
          <p:cNvPr id="24" name="TextBox 23"/>
          <p:cNvSpPr txBox="1"/>
          <p:nvPr/>
        </p:nvSpPr>
        <p:spPr>
          <a:xfrm>
            <a:off x="3566160" y="1572768"/>
            <a:ext cx="1444752" cy="256032"/>
          </a:xfrm>
          <a:prstGeom prst="rect">
            <a:avLst/>
          </a:prstGeom>
          <a:noFill/>
        </p:spPr>
        <p:txBody>
          <a:bodyPr wrap="square">
            <a:spAutoFit/>
          </a:bodyPr>
          <a:lstStyle/>
          <a:p>
            <a:pPr algn="ctr"/>
            <a:r>
              <a:rPr sz="1100" b="1" i="0">
                <a:solidFill>
                  <a:srgbClr val="EEF2FF"/>
                </a:solidFill>
              </a:rPr>
              <a:t>Segment</a:t>
            </a:r>
          </a:p>
        </p:txBody>
      </p:sp>
      <p:sp>
        <p:nvSpPr>
          <p:cNvPr id="25" name="TextBox 24"/>
          <p:cNvSpPr txBox="1"/>
          <p:nvPr/>
        </p:nvSpPr>
        <p:spPr>
          <a:xfrm>
            <a:off x="3566160" y="1856231"/>
            <a:ext cx="1444752" cy="548640"/>
          </a:xfrm>
          <a:prstGeom prst="rect">
            <a:avLst/>
          </a:prstGeom>
          <a:noFill/>
        </p:spPr>
        <p:txBody>
          <a:bodyPr wrap="square">
            <a:spAutoFit/>
          </a:bodyPr>
          <a:lstStyle/>
          <a:p>
            <a:pPr algn="ctr"/>
            <a:r>
              <a:rPr sz="900" b="0" i="0">
                <a:solidFill>
                  <a:srgbClr val="8B94B0"/>
                </a:solidFill>
              </a:rPr>
              <a:t>5-8 segments
automatiques</a:t>
            </a:r>
          </a:p>
        </p:txBody>
      </p:sp>
      <p:sp>
        <p:nvSpPr>
          <p:cNvPr id="26" name="TextBox 25"/>
          <p:cNvSpPr txBox="1"/>
          <p:nvPr/>
        </p:nvSpPr>
        <p:spPr>
          <a:xfrm>
            <a:off x="5084064" y="1554480"/>
            <a:ext cx="109728" cy="320040"/>
          </a:xfrm>
          <a:prstGeom prst="rect">
            <a:avLst/>
          </a:prstGeom>
          <a:noFill/>
        </p:spPr>
        <p:txBody>
          <a:bodyPr wrap="square">
            <a:spAutoFit/>
          </a:bodyPr>
          <a:lstStyle/>
          <a:p>
            <a:pPr algn="l"/>
            <a:r>
              <a:rPr sz="1400" b="1" i="0">
                <a:solidFill>
                  <a:srgbClr val="E07D3C"/>
                </a:solidFill>
              </a:rPr>
              <a:t>→</a:t>
            </a:r>
          </a:p>
        </p:txBody>
      </p:sp>
      <p:sp>
        <p:nvSpPr>
          <p:cNvPr id="27" name="Rectangle 26"/>
          <p:cNvSpPr/>
          <p:nvPr/>
        </p:nvSpPr>
        <p:spPr>
          <a:xfrm>
            <a:off x="5138928" y="1005840"/>
            <a:ext cx="1591056" cy="1508760"/>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733288" y="1078992"/>
            <a:ext cx="402336" cy="402336"/>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
          <p:cNvSpPr txBox="1"/>
          <p:nvPr/>
        </p:nvSpPr>
        <p:spPr>
          <a:xfrm>
            <a:off x="5733288" y="1078992"/>
            <a:ext cx="402336" cy="402336"/>
          </a:xfrm>
          <a:prstGeom prst="rect">
            <a:avLst/>
          </a:prstGeom>
          <a:noFill/>
        </p:spPr>
        <p:txBody>
          <a:bodyPr wrap="square">
            <a:spAutoFit/>
          </a:bodyPr>
          <a:lstStyle/>
          <a:p>
            <a:pPr algn="ctr"/>
            <a:r>
              <a:rPr sz="1400" b="1" i="0">
                <a:solidFill>
                  <a:srgbClr val="08090F"/>
                </a:solidFill>
              </a:rPr>
              <a:t>4</a:t>
            </a:r>
          </a:p>
        </p:txBody>
      </p:sp>
      <p:sp>
        <p:nvSpPr>
          <p:cNvPr id="30" name="TextBox 29"/>
          <p:cNvSpPr txBox="1"/>
          <p:nvPr/>
        </p:nvSpPr>
        <p:spPr>
          <a:xfrm>
            <a:off x="5212080" y="1572768"/>
            <a:ext cx="1444752" cy="256032"/>
          </a:xfrm>
          <a:prstGeom prst="rect">
            <a:avLst/>
          </a:prstGeom>
          <a:noFill/>
        </p:spPr>
        <p:txBody>
          <a:bodyPr wrap="square">
            <a:spAutoFit/>
          </a:bodyPr>
          <a:lstStyle/>
          <a:p>
            <a:pPr algn="ctr"/>
            <a:r>
              <a:rPr sz="1100" b="1" i="0">
                <a:solidFill>
                  <a:srgbClr val="EEF2FF"/>
                </a:solidFill>
              </a:rPr>
              <a:t>Campagne</a:t>
            </a:r>
          </a:p>
        </p:txBody>
      </p:sp>
      <p:sp>
        <p:nvSpPr>
          <p:cNvPr id="31" name="TextBox 30"/>
          <p:cNvSpPr txBox="1"/>
          <p:nvPr/>
        </p:nvSpPr>
        <p:spPr>
          <a:xfrm>
            <a:off x="5212080" y="1856231"/>
            <a:ext cx="1444752" cy="548640"/>
          </a:xfrm>
          <a:prstGeom prst="rect">
            <a:avLst/>
          </a:prstGeom>
          <a:noFill/>
        </p:spPr>
        <p:txBody>
          <a:bodyPr wrap="square">
            <a:spAutoFit/>
          </a:bodyPr>
          <a:lstStyle/>
          <a:p>
            <a:pPr algn="ctr"/>
            <a:r>
              <a:rPr sz="900" b="0" i="0">
                <a:solidFill>
                  <a:srgbClr val="8B94B0"/>
                </a:solidFill>
              </a:rPr>
              <a:t>Rédaction IA
20-35 min</a:t>
            </a:r>
          </a:p>
        </p:txBody>
      </p:sp>
      <p:sp>
        <p:nvSpPr>
          <p:cNvPr id="32" name="TextBox 31"/>
          <p:cNvSpPr txBox="1"/>
          <p:nvPr/>
        </p:nvSpPr>
        <p:spPr>
          <a:xfrm>
            <a:off x="6729984" y="1554480"/>
            <a:ext cx="109728" cy="320040"/>
          </a:xfrm>
          <a:prstGeom prst="rect">
            <a:avLst/>
          </a:prstGeom>
          <a:noFill/>
        </p:spPr>
        <p:txBody>
          <a:bodyPr wrap="square">
            <a:spAutoFit/>
          </a:bodyPr>
          <a:lstStyle/>
          <a:p>
            <a:pPr algn="l"/>
            <a:r>
              <a:rPr sz="1400" b="1" i="0">
                <a:solidFill>
                  <a:srgbClr val="E07D3C"/>
                </a:solidFill>
              </a:rPr>
              <a:t>→</a:t>
            </a:r>
          </a:p>
        </p:txBody>
      </p:sp>
      <p:sp>
        <p:nvSpPr>
          <p:cNvPr id="33" name="Rectangle 32"/>
          <p:cNvSpPr/>
          <p:nvPr/>
        </p:nvSpPr>
        <p:spPr>
          <a:xfrm>
            <a:off x="6784848" y="1005840"/>
            <a:ext cx="1591056" cy="1508760"/>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Rectangle 33"/>
          <p:cNvSpPr/>
          <p:nvPr/>
        </p:nvSpPr>
        <p:spPr>
          <a:xfrm>
            <a:off x="7379208" y="1078992"/>
            <a:ext cx="402336" cy="402336"/>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TextBox 34"/>
          <p:cNvSpPr txBox="1"/>
          <p:nvPr/>
        </p:nvSpPr>
        <p:spPr>
          <a:xfrm>
            <a:off x="7379208" y="1078992"/>
            <a:ext cx="402336" cy="402336"/>
          </a:xfrm>
          <a:prstGeom prst="rect">
            <a:avLst/>
          </a:prstGeom>
          <a:noFill/>
        </p:spPr>
        <p:txBody>
          <a:bodyPr wrap="square">
            <a:spAutoFit/>
          </a:bodyPr>
          <a:lstStyle/>
          <a:p>
            <a:pPr algn="ctr"/>
            <a:r>
              <a:rPr sz="1400" b="1" i="0">
                <a:solidFill>
                  <a:srgbClr val="08090F"/>
                </a:solidFill>
              </a:rPr>
              <a:t>5</a:t>
            </a:r>
          </a:p>
        </p:txBody>
      </p:sp>
      <p:sp>
        <p:nvSpPr>
          <p:cNvPr id="36" name="TextBox 35"/>
          <p:cNvSpPr txBox="1"/>
          <p:nvPr/>
        </p:nvSpPr>
        <p:spPr>
          <a:xfrm>
            <a:off x="6858000" y="1572768"/>
            <a:ext cx="1444752" cy="256032"/>
          </a:xfrm>
          <a:prstGeom prst="rect">
            <a:avLst/>
          </a:prstGeom>
          <a:noFill/>
        </p:spPr>
        <p:txBody>
          <a:bodyPr wrap="square">
            <a:spAutoFit/>
          </a:bodyPr>
          <a:lstStyle/>
          <a:p>
            <a:pPr algn="ctr"/>
            <a:r>
              <a:rPr sz="1100" b="1" i="0">
                <a:solidFill>
                  <a:srgbClr val="EEF2FF"/>
                </a:solidFill>
              </a:rPr>
              <a:t>IA Studio</a:t>
            </a:r>
          </a:p>
        </p:txBody>
      </p:sp>
      <p:sp>
        <p:nvSpPr>
          <p:cNvPr id="37" name="TextBox 36"/>
          <p:cNvSpPr txBox="1"/>
          <p:nvPr/>
        </p:nvSpPr>
        <p:spPr>
          <a:xfrm>
            <a:off x="6858000" y="1856231"/>
            <a:ext cx="1444752" cy="548640"/>
          </a:xfrm>
          <a:prstGeom prst="rect">
            <a:avLst/>
          </a:prstGeom>
          <a:noFill/>
        </p:spPr>
        <p:txBody>
          <a:bodyPr wrap="square">
            <a:spAutoFit/>
          </a:bodyPr>
          <a:lstStyle/>
          <a:p>
            <a:pPr algn="ctr"/>
            <a:r>
              <a:rPr sz="900" b="0" i="0">
                <a:solidFill>
                  <a:srgbClr val="8B94B0"/>
                </a:solidFill>
              </a:rPr>
              <a:t>5 variantes
objet · 41% prédit</a:t>
            </a:r>
          </a:p>
        </p:txBody>
      </p:sp>
      <p:sp>
        <p:nvSpPr>
          <p:cNvPr id="38" name="TextBox 37"/>
          <p:cNvSpPr txBox="1"/>
          <p:nvPr/>
        </p:nvSpPr>
        <p:spPr>
          <a:xfrm>
            <a:off x="8375904" y="1554480"/>
            <a:ext cx="109728" cy="320040"/>
          </a:xfrm>
          <a:prstGeom prst="rect">
            <a:avLst/>
          </a:prstGeom>
          <a:noFill/>
        </p:spPr>
        <p:txBody>
          <a:bodyPr wrap="square">
            <a:spAutoFit/>
          </a:bodyPr>
          <a:lstStyle/>
          <a:p>
            <a:pPr algn="l"/>
            <a:r>
              <a:rPr sz="1400" b="1" i="0">
                <a:solidFill>
                  <a:srgbClr val="E07D3C"/>
                </a:solidFill>
              </a:rPr>
              <a:t>→</a:t>
            </a:r>
          </a:p>
        </p:txBody>
      </p:sp>
      <p:sp>
        <p:nvSpPr>
          <p:cNvPr id="39" name="Rectangle 38"/>
          <p:cNvSpPr/>
          <p:nvPr/>
        </p:nvSpPr>
        <p:spPr>
          <a:xfrm>
            <a:off x="8430768" y="1005840"/>
            <a:ext cx="1591056" cy="1508760"/>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0" name="Rectangle 39"/>
          <p:cNvSpPr/>
          <p:nvPr/>
        </p:nvSpPr>
        <p:spPr>
          <a:xfrm>
            <a:off x="9025128" y="1078992"/>
            <a:ext cx="402336" cy="402336"/>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1" name="TextBox 40"/>
          <p:cNvSpPr txBox="1"/>
          <p:nvPr/>
        </p:nvSpPr>
        <p:spPr>
          <a:xfrm>
            <a:off x="9025128" y="1078992"/>
            <a:ext cx="402336" cy="402336"/>
          </a:xfrm>
          <a:prstGeom prst="rect">
            <a:avLst/>
          </a:prstGeom>
          <a:noFill/>
        </p:spPr>
        <p:txBody>
          <a:bodyPr wrap="square">
            <a:spAutoFit/>
          </a:bodyPr>
          <a:lstStyle/>
          <a:p>
            <a:pPr algn="ctr"/>
            <a:r>
              <a:rPr sz="1400" b="1" i="0">
                <a:solidFill>
                  <a:srgbClr val="08090F"/>
                </a:solidFill>
              </a:rPr>
              <a:t>6</a:t>
            </a:r>
          </a:p>
        </p:txBody>
      </p:sp>
      <p:sp>
        <p:nvSpPr>
          <p:cNvPr id="42" name="TextBox 41"/>
          <p:cNvSpPr txBox="1"/>
          <p:nvPr/>
        </p:nvSpPr>
        <p:spPr>
          <a:xfrm>
            <a:off x="8503920" y="1572768"/>
            <a:ext cx="1444752" cy="256032"/>
          </a:xfrm>
          <a:prstGeom prst="rect">
            <a:avLst/>
          </a:prstGeom>
          <a:noFill/>
        </p:spPr>
        <p:txBody>
          <a:bodyPr wrap="square">
            <a:spAutoFit/>
          </a:bodyPr>
          <a:lstStyle/>
          <a:p>
            <a:pPr algn="ctr"/>
            <a:r>
              <a:rPr sz="1100" b="1" i="0">
                <a:solidFill>
                  <a:srgbClr val="EEF2FF"/>
                </a:solidFill>
              </a:rPr>
              <a:t>Envoi</a:t>
            </a:r>
          </a:p>
        </p:txBody>
      </p:sp>
      <p:sp>
        <p:nvSpPr>
          <p:cNvPr id="43" name="TextBox 42"/>
          <p:cNvSpPr txBox="1"/>
          <p:nvPr/>
        </p:nvSpPr>
        <p:spPr>
          <a:xfrm>
            <a:off x="8503920" y="1856231"/>
            <a:ext cx="1444752" cy="548640"/>
          </a:xfrm>
          <a:prstGeom prst="rect">
            <a:avLst/>
          </a:prstGeom>
          <a:noFill/>
        </p:spPr>
        <p:txBody>
          <a:bodyPr wrap="square">
            <a:spAutoFit/>
          </a:bodyPr>
          <a:lstStyle/>
          <a:p>
            <a:pPr algn="ctr"/>
            <a:r>
              <a:rPr sz="900" b="0" i="0">
                <a:solidFill>
                  <a:srgbClr val="8B94B0"/>
                </a:solidFill>
              </a:rPr>
              <a:t>AWS SES Paris
Tracking RGPD</a:t>
            </a:r>
          </a:p>
        </p:txBody>
      </p:sp>
      <p:sp>
        <p:nvSpPr>
          <p:cNvPr id="44" name="TextBox 43"/>
          <p:cNvSpPr txBox="1"/>
          <p:nvPr/>
        </p:nvSpPr>
        <p:spPr>
          <a:xfrm>
            <a:off x="10021824" y="1554480"/>
            <a:ext cx="109728" cy="320040"/>
          </a:xfrm>
          <a:prstGeom prst="rect">
            <a:avLst/>
          </a:prstGeom>
          <a:noFill/>
        </p:spPr>
        <p:txBody>
          <a:bodyPr wrap="square">
            <a:spAutoFit/>
          </a:bodyPr>
          <a:lstStyle/>
          <a:p>
            <a:pPr algn="l"/>
            <a:r>
              <a:rPr sz="1400" b="1" i="0">
                <a:solidFill>
                  <a:srgbClr val="E07D3C"/>
                </a:solidFill>
              </a:rPr>
              <a:t>→</a:t>
            </a:r>
          </a:p>
        </p:txBody>
      </p:sp>
      <p:sp>
        <p:nvSpPr>
          <p:cNvPr id="45" name="Rectangle 44"/>
          <p:cNvSpPr/>
          <p:nvPr/>
        </p:nvSpPr>
        <p:spPr>
          <a:xfrm>
            <a:off x="10076688" y="1005840"/>
            <a:ext cx="1591056" cy="1508760"/>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6" name="Rectangle 45"/>
          <p:cNvSpPr/>
          <p:nvPr/>
        </p:nvSpPr>
        <p:spPr>
          <a:xfrm>
            <a:off x="10671048" y="1078992"/>
            <a:ext cx="402336" cy="402336"/>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7" name="TextBox 46"/>
          <p:cNvSpPr txBox="1"/>
          <p:nvPr/>
        </p:nvSpPr>
        <p:spPr>
          <a:xfrm>
            <a:off x="10671048" y="1078992"/>
            <a:ext cx="402336" cy="402336"/>
          </a:xfrm>
          <a:prstGeom prst="rect">
            <a:avLst/>
          </a:prstGeom>
          <a:noFill/>
        </p:spPr>
        <p:txBody>
          <a:bodyPr wrap="square">
            <a:spAutoFit/>
          </a:bodyPr>
          <a:lstStyle/>
          <a:p>
            <a:pPr algn="ctr"/>
            <a:r>
              <a:rPr sz="1400" b="1" i="0">
                <a:solidFill>
                  <a:srgbClr val="08090F"/>
                </a:solidFill>
              </a:rPr>
              <a:t>7</a:t>
            </a:r>
          </a:p>
        </p:txBody>
      </p:sp>
      <p:sp>
        <p:nvSpPr>
          <p:cNvPr id="48" name="TextBox 47"/>
          <p:cNvSpPr txBox="1"/>
          <p:nvPr/>
        </p:nvSpPr>
        <p:spPr>
          <a:xfrm>
            <a:off x="10149840" y="1572768"/>
            <a:ext cx="1444752" cy="256032"/>
          </a:xfrm>
          <a:prstGeom prst="rect">
            <a:avLst/>
          </a:prstGeom>
          <a:noFill/>
        </p:spPr>
        <p:txBody>
          <a:bodyPr wrap="square">
            <a:spAutoFit/>
          </a:bodyPr>
          <a:lstStyle/>
          <a:p>
            <a:pPr algn="ctr"/>
            <a:r>
              <a:rPr sz="1100" b="1" i="0">
                <a:solidFill>
                  <a:srgbClr val="EEF2FF"/>
                </a:solidFill>
              </a:rPr>
              <a:t>Conversion</a:t>
            </a:r>
          </a:p>
        </p:txBody>
      </p:sp>
      <p:sp>
        <p:nvSpPr>
          <p:cNvPr id="49" name="TextBox 48"/>
          <p:cNvSpPr txBox="1"/>
          <p:nvPr/>
        </p:nvSpPr>
        <p:spPr>
          <a:xfrm>
            <a:off x="10149840" y="1856231"/>
            <a:ext cx="1444752" cy="548640"/>
          </a:xfrm>
          <a:prstGeom prst="rect">
            <a:avLst/>
          </a:prstGeom>
          <a:noFill/>
        </p:spPr>
        <p:txBody>
          <a:bodyPr wrap="square">
            <a:spAutoFit/>
          </a:bodyPr>
          <a:lstStyle/>
          <a:p>
            <a:pPr algn="ctr"/>
            <a:r>
              <a:rPr sz="900" b="0" i="0">
                <a:solidFill>
                  <a:srgbClr val="8B94B0"/>
                </a:solidFill>
              </a:rPr>
              <a:t>Score &gt; 75
→ Prospect chaud</a:t>
            </a:r>
          </a:p>
        </p:txBody>
      </p:sp>
      <p:sp>
        <p:nvSpPr>
          <p:cNvPr id="50" name="Rectangle 49"/>
          <p:cNvSpPr/>
          <p:nvPr/>
        </p:nvSpPr>
        <p:spPr>
          <a:xfrm>
            <a:off x="201168" y="2834640"/>
            <a:ext cx="2267712" cy="731520"/>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1" name="TextBox 50"/>
          <p:cNvSpPr txBox="1"/>
          <p:nvPr/>
        </p:nvSpPr>
        <p:spPr>
          <a:xfrm>
            <a:off x="201168" y="2898648"/>
            <a:ext cx="2267712" cy="384048"/>
          </a:xfrm>
          <a:prstGeom prst="rect">
            <a:avLst/>
          </a:prstGeom>
          <a:noFill/>
        </p:spPr>
        <p:txBody>
          <a:bodyPr wrap="square">
            <a:spAutoFit/>
          </a:bodyPr>
          <a:lstStyle/>
          <a:p>
            <a:pPr algn="ctr"/>
            <a:r>
              <a:rPr sz="2000" b="1" i="0">
                <a:solidFill>
                  <a:srgbClr val="E07D3C"/>
                </a:solidFill>
              </a:rPr>
              <a:t>15 min</a:t>
            </a:r>
          </a:p>
        </p:txBody>
      </p:sp>
      <p:sp>
        <p:nvSpPr>
          <p:cNvPr id="52" name="TextBox 51"/>
          <p:cNvSpPr txBox="1"/>
          <p:nvPr/>
        </p:nvSpPr>
        <p:spPr>
          <a:xfrm>
            <a:off x="201168" y="3291840"/>
            <a:ext cx="2267712" cy="274320"/>
          </a:xfrm>
          <a:prstGeom prst="rect">
            <a:avLst/>
          </a:prstGeom>
          <a:noFill/>
        </p:spPr>
        <p:txBody>
          <a:bodyPr wrap="square">
            <a:spAutoFit/>
          </a:bodyPr>
          <a:lstStyle/>
          <a:p>
            <a:pPr algn="ctr"/>
            <a:r>
              <a:rPr sz="900" b="0" i="0">
                <a:solidFill>
                  <a:srgbClr val="8B94B0"/>
                </a:solidFill>
              </a:rPr>
              <a:t>Onboarding complet</a:t>
            </a:r>
          </a:p>
        </p:txBody>
      </p:sp>
      <p:sp>
        <p:nvSpPr>
          <p:cNvPr id="53" name="Rectangle 52"/>
          <p:cNvSpPr/>
          <p:nvPr/>
        </p:nvSpPr>
        <p:spPr>
          <a:xfrm>
            <a:off x="2578608" y="2834640"/>
            <a:ext cx="2267712" cy="731520"/>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4" name="TextBox 53"/>
          <p:cNvSpPr txBox="1"/>
          <p:nvPr/>
        </p:nvSpPr>
        <p:spPr>
          <a:xfrm>
            <a:off x="2578608" y="2898648"/>
            <a:ext cx="2267712" cy="384048"/>
          </a:xfrm>
          <a:prstGeom prst="rect">
            <a:avLst/>
          </a:prstGeom>
          <a:noFill/>
        </p:spPr>
        <p:txBody>
          <a:bodyPr wrap="square">
            <a:spAutoFit/>
          </a:bodyPr>
          <a:lstStyle/>
          <a:p>
            <a:pPr algn="ctr"/>
            <a:r>
              <a:rPr sz="2000" b="1" i="0">
                <a:solidFill>
                  <a:srgbClr val="E07D3C"/>
                </a:solidFill>
              </a:rPr>
              <a:t>34.2%</a:t>
            </a:r>
          </a:p>
        </p:txBody>
      </p:sp>
      <p:sp>
        <p:nvSpPr>
          <p:cNvPr id="55" name="TextBox 54"/>
          <p:cNvSpPr txBox="1"/>
          <p:nvPr/>
        </p:nvSpPr>
        <p:spPr>
          <a:xfrm>
            <a:off x="2578608" y="3291840"/>
            <a:ext cx="2267712" cy="274320"/>
          </a:xfrm>
          <a:prstGeom prst="rect">
            <a:avLst/>
          </a:prstGeom>
          <a:noFill/>
        </p:spPr>
        <p:txBody>
          <a:bodyPr wrap="square">
            <a:spAutoFit/>
          </a:bodyPr>
          <a:lstStyle/>
          <a:p>
            <a:pPr algn="ctr"/>
            <a:r>
              <a:rPr sz="900" b="0" i="0">
                <a:solidFill>
                  <a:srgbClr val="8B94B0"/>
                </a:solidFill>
              </a:rPr>
              <a:t>Taux ouv. moyen</a:t>
            </a:r>
          </a:p>
        </p:txBody>
      </p:sp>
      <p:sp>
        <p:nvSpPr>
          <p:cNvPr id="56" name="Rectangle 55"/>
          <p:cNvSpPr/>
          <p:nvPr/>
        </p:nvSpPr>
        <p:spPr>
          <a:xfrm>
            <a:off x="4956048" y="2834640"/>
            <a:ext cx="2267712" cy="731520"/>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7" name="TextBox 56"/>
          <p:cNvSpPr txBox="1"/>
          <p:nvPr/>
        </p:nvSpPr>
        <p:spPr>
          <a:xfrm>
            <a:off x="4956048" y="2898648"/>
            <a:ext cx="2267712" cy="384048"/>
          </a:xfrm>
          <a:prstGeom prst="rect">
            <a:avLst/>
          </a:prstGeom>
          <a:noFill/>
        </p:spPr>
        <p:txBody>
          <a:bodyPr wrap="square">
            <a:spAutoFit/>
          </a:bodyPr>
          <a:lstStyle/>
          <a:p>
            <a:pPr algn="ctr"/>
            <a:r>
              <a:rPr sz="2000" b="1" i="0">
                <a:solidFill>
                  <a:srgbClr val="E07D3C"/>
                </a:solidFill>
              </a:rPr>
              <a:t>41%</a:t>
            </a:r>
          </a:p>
        </p:txBody>
      </p:sp>
      <p:sp>
        <p:nvSpPr>
          <p:cNvPr id="58" name="TextBox 57"/>
          <p:cNvSpPr txBox="1"/>
          <p:nvPr/>
        </p:nvSpPr>
        <p:spPr>
          <a:xfrm>
            <a:off x="4956048" y="3291840"/>
            <a:ext cx="2267712" cy="274320"/>
          </a:xfrm>
          <a:prstGeom prst="rect">
            <a:avLst/>
          </a:prstGeom>
          <a:noFill/>
        </p:spPr>
        <p:txBody>
          <a:bodyPr wrap="square">
            <a:spAutoFit/>
          </a:bodyPr>
          <a:lstStyle/>
          <a:p>
            <a:pPr algn="ctr"/>
            <a:r>
              <a:rPr sz="900" b="0" i="0">
                <a:solidFill>
                  <a:srgbClr val="8B94B0"/>
                </a:solidFill>
              </a:rPr>
              <a:t>Taux ouv. prédit max</a:t>
            </a:r>
          </a:p>
        </p:txBody>
      </p:sp>
      <p:sp>
        <p:nvSpPr>
          <p:cNvPr id="59" name="Rectangle 58"/>
          <p:cNvSpPr/>
          <p:nvPr/>
        </p:nvSpPr>
        <p:spPr>
          <a:xfrm>
            <a:off x="7333488" y="2834640"/>
            <a:ext cx="2267712" cy="731520"/>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0" name="TextBox 59"/>
          <p:cNvSpPr txBox="1"/>
          <p:nvPr/>
        </p:nvSpPr>
        <p:spPr>
          <a:xfrm>
            <a:off x="7333488" y="2898648"/>
            <a:ext cx="2267712" cy="384048"/>
          </a:xfrm>
          <a:prstGeom prst="rect">
            <a:avLst/>
          </a:prstGeom>
          <a:noFill/>
        </p:spPr>
        <p:txBody>
          <a:bodyPr wrap="square">
            <a:spAutoFit/>
          </a:bodyPr>
          <a:lstStyle/>
          <a:p>
            <a:pPr algn="ctr"/>
            <a:r>
              <a:rPr sz="2000" b="1" i="0">
                <a:solidFill>
                  <a:srgbClr val="E07D3C"/>
                </a:solidFill>
              </a:rPr>
              <a:t>155</a:t>
            </a:r>
          </a:p>
        </p:txBody>
      </p:sp>
      <p:sp>
        <p:nvSpPr>
          <p:cNvPr id="61" name="TextBox 60"/>
          <p:cNvSpPr txBox="1"/>
          <p:nvPr/>
        </p:nvSpPr>
        <p:spPr>
          <a:xfrm>
            <a:off x="7333488" y="3291840"/>
            <a:ext cx="2267712" cy="274320"/>
          </a:xfrm>
          <a:prstGeom prst="rect">
            <a:avLst/>
          </a:prstGeom>
          <a:noFill/>
        </p:spPr>
        <p:txBody>
          <a:bodyPr wrap="square">
            <a:spAutoFit/>
          </a:bodyPr>
          <a:lstStyle/>
          <a:p>
            <a:pPr algn="ctr"/>
            <a:r>
              <a:rPr sz="900" b="0" i="0">
                <a:solidFill>
                  <a:srgbClr val="8B94B0"/>
                </a:solidFill>
              </a:rPr>
              <a:t>NSM · Objectif M12</a:t>
            </a:r>
          </a:p>
        </p:txBody>
      </p:sp>
      <p:sp>
        <p:nvSpPr>
          <p:cNvPr id="62" name="Rectangle 61"/>
          <p:cNvSpPr/>
          <p:nvPr/>
        </p:nvSpPr>
        <p:spPr>
          <a:xfrm>
            <a:off x="9710928" y="2834640"/>
            <a:ext cx="2267712" cy="731520"/>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3" name="TextBox 62"/>
          <p:cNvSpPr txBox="1"/>
          <p:nvPr/>
        </p:nvSpPr>
        <p:spPr>
          <a:xfrm>
            <a:off x="9710928" y="2898648"/>
            <a:ext cx="2267712" cy="384048"/>
          </a:xfrm>
          <a:prstGeom prst="rect">
            <a:avLst/>
          </a:prstGeom>
          <a:noFill/>
        </p:spPr>
        <p:txBody>
          <a:bodyPr wrap="square">
            <a:spAutoFit/>
          </a:bodyPr>
          <a:lstStyle/>
          <a:p>
            <a:pPr algn="ctr"/>
            <a:r>
              <a:rPr sz="2000" b="1" i="0">
                <a:solidFill>
                  <a:srgbClr val="E07D3C"/>
                </a:solidFill>
              </a:rPr>
              <a:t>×14-26</a:t>
            </a:r>
          </a:p>
        </p:txBody>
      </p:sp>
      <p:sp>
        <p:nvSpPr>
          <p:cNvPr id="64" name="TextBox 63"/>
          <p:cNvSpPr txBox="1"/>
          <p:nvPr/>
        </p:nvSpPr>
        <p:spPr>
          <a:xfrm>
            <a:off x="9710928" y="3291840"/>
            <a:ext cx="2267712" cy="274320"/>
          </a:xfrm>
          <a:prstGeom prst="rect">
            <a:avLst/>
          </a:prstGeom>
          <a:noFill/>
        </p:spPr>
        <p:txBody>
          <a:bodyPr wrap="square">
            <a:spAutoFit/>
          </a:bodyPr>
          <a:lstStyle/>
          <a:p>
            <a:pPr algn="ctr"/>
            <a:r>
              <a:rPr sz="900" b="0" i="0">
                <a:solidFill>
                  <a:srgbClr val="8B94B0"/>
                </a:solidFill>
              </a:rPr>
              <a:t>ROI estimé (M+3)</a:t>
            </a:r>
          </a:p>
        </p:txBody>
      </p:sp>
      <p:sp>
        <p:nvSpPr>
          <p:cNvPr id="65" name="TextBox 64"/>
          <p:cNvSpPr txBox="1"/>
          <p:nvPr/>
        </p:nvSpPr>
        <p:spPr>
          <a:xfrm>
            <a:off x="320040" y="3749039"/>
            <a:ext cx="11521440" cy="320040"/>
          </a:xfrm>
          <a:prstGeom prst="rect">
            <a:avLst/>
          </a:prstGeom>
          <a:noFill/>
        </p:spPr>
        <p:txBody>
          <a:bodyPr wrap="square">
            <a:spAutoFit/>
          </a:bodyPr>
          <a:lstStyle/>
          <a:p>
            <a:pPr algn="l"/>
            <a:r>
              <a:rPr sz="1050" b="0" i="0">
                <a:solidFill>
                  <a:srgbClr val="EEF2FF"/>
                </a:solidFill>
              </a:rPr>
              <a:t>✦  IA détecte automatiquement le secteur (avocat, notaire, comptable…)</a:t>
            </a:r>
          </a:p>
        </p:txBody>
      </p:sp>
      <p:sp>
        <p:nvSpPr>
          <p:cNvPr id="66" name="TextBox 65"/>
          <p:cNvSpPr txBox="1"/>
          <p:nvPr/>
        </p:nvSpPr>
        <p:spPr>
          <a:xfrm>
            <a:off x="320040" y="4133087"/>
            <a:ext cx="11521440" cy="320040"/>
          </a:xfrm>
          <a:prstGeom prst="rect">
            <a:avLst/>
          </a:prstGeom>
          <a:noFill/>
        </p:spPr>
        <p:txBody>
          <a:bodyPr wrap="square">
            <a:spAutoFit/>
          </a:bodyPr>
          <a:lstStyle/>
          <a:p>
            <a:pPr algn="l"/>
            <a:r>
              <a:rPr sz="1050" b="0" i="0">
                <a:solidFill>
                  <a:srgbClr val="EEF2FF"/>
                </a:solidFill>
              </a:rPr>
              <a:t>✦  Vérification déontologique RIN + OEC à chaque génération</a:t>
            </a:r>
          </a:p>
        </p:txBody>
      </p:sp>
      <p:sp>
        <p:nvSpPr>
          <p:cNvPr id="67" name="TextBox 66"/>
          <p:cNvSpPr txBox="1"/>
          <p:nvPr/>
        </p:nvSpPr>
        <p:spPr>
          <a:xfrm>
            <a:off x="320040" y="4517136"/>
            <a:ext cx="11521440" cy="320040"/>
          </a:xfrm>
          <a:prstGeom prst="rect">
            <a:avLst/>
          </a:prstGeom>
          <a:noFill/>
        </p:spPr>
        <p:txBody>
          <a:bodyPr wrap="square">
            <a:spAutoFit/>
          </a:bodyPr>
          <a:lstStyle/>
          <a:p>
            <a:pPr algn="l"/>
            <a:r>
              <a:rPr sz="1050" b="0" i="0">
                <a:solidFill>
                  <a:srgbClr val="EEF2FF"/>
                </a:solidFill>
              </a:rPr>
              <a:t>✦  Heure d'envoi optimale prédite par l'IA (+12% d'ouvertures)</a:t>
            </a:r>
          </a:p>
        </p:txBody>
      </p:sp>
      <p:sp>
        <p:nvSpPr>
          <p:cNvPr id="68" name="TextBox 67"/>
          <p:cNvSpPr txBox="1"/>
          <p:nvPr/>
        </p:nvSpPr>
        <p:spPr>
          <a:xfrm>
            <a:off x="320040" y="4901183"/>
            <a:ext cx="11521440" cy="320040"/>
          </a:xfrm>
          <a:prstGeom prst="rect">
            <a:avLst/>
          </a:prstGeom>
          <a:noFill/>
        </p:spPr>
        <p:txBody>
          <a:bodyPr wrap="square">
            <a:spAutoFit/>
          </a:bodyPr>
          <a:lstStyle/>
          <a:p>
            <a:pPr algn="l"/>
            <a:r>
              <a:rPr sz="1050" b="0" i="0">
                <a:solidFill>
                  <a:srgbClr val="EEF2FF"/>
                </a:solidFill>
              </a:rPr>
              <a:t>✦  Scores mis à jour en temps réel après chaque campagne</a:t>
            </a:r>
          </a:p>
        </p:txBody>
      </p:sp>
      <p:sp>
        <p:nvSpPr>
          <p:cNvPr id="69" name="Rectangle 68"/>
          <p:cNvSpPr/>
          <p:nvPr/>
        </p:nvSpPr>
        <p:spPr>
          <a:xfrm>
            <a:off x="0" y="0"/>
            <a:ext cx="12191695" cy="201168"/>
          </a:xfrm>
          <a:prstGeom prst="rect">
            <a:avLst/>
          </a:prstGeom>
          <a:solidFill>
            <a:srgbClr val="218C5B"/>
          </a:solidFill>
          <a:ln>
            <a:noFill/>
          </a:ln>
          <a:effectLst/>
        </p:spPr>
        <p:style>
          <a:lnRef idx="1">
            <a:schemeClr val="accent1"/>
          </a:lnRef>
          <a:fillRef idx="3">
            <a:schemeClr val="accent1"/>
          </a:fillRef>
          <a:effectRef idx="2">
            <a:schemeClr val="accent1"/>
          </a:effectRef>
          <a:fontRef idx="minor">
            <a:schemeClr val="lt1"/>
          </a:fontRef>
        </p:style>
        <p:txBody>
          <a:bodyPr rtlCol="0" anchor="ctr" tIns="0" bIns="0"/>
          <a:lstStyle/>
          <a:p>
            <a:pPr algn="ctr"/>
            <a:r>
              <a:rPr sz="900" b="1">
                <a:solidFill>
                  <a:srgbClr val="FFFFFF"/>
                </a:solidFill>
              </a:rPr>
              <a:t>PUBLIABLE — VERSION OFFICIELLE</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8090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164592"/>
            <a:ext cx="11247120" cy="457200"/>
          </a:xfrm>
          <a:prstGeom prst="rect">
            <a:avLst/>
          </a:prstGeom>
          <a:noFill/>
        </p:spPr>
        <p:txBody>
          <a:bodyPr wrap="square">
            <a:spAutoFit/>
          </a:bodyPr>
          <a:lstStyle/>
          <a:p>
            <a:pPr algn="l"/>
            <a:r>
              <a:rPr sz="2600" b="1" i="0">
                <a:solidFill>
                  <a:srgbClr val="EEF2FF"/>
                </a:solidFill>
              </a:rPr>
              <a:t>Scénario Clara Martin — Avocate, Paris</a:t>
            </a:r>
          </a:p>
        </p:txBody>
      </p:sp>
      <p:sp>
        <p:nvSpPr>
          <p:cNvPr id="4" name="Rectangle 3"/>
          <p:cNvSpPr/>
          <p:nvPr/>
        </p:nvSpPr>
        <p:spPr>
          <a:xfrm>
            <a:off x="0" y="566928"/>
            <a:ext cx="12191695" cy="27432"/>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7200" y="612648"/>
            <a:ext cx="11247120" cy="320040"/>
          </a:xfrm>
          <a:prstGeom prst="rect">
            <a:avLst/>
          </a:prstGeom>
          <a:noFill/>
        </p:spPr>
        <p:txBody>
          <a:bodyPr wrap="square">
            <a:spAutoFit/>
          </a:bodyPr>
          <a:lstStyle/>
          <a:p>
            <a:pPr algn="l"/>
            <a:r>
              <a:rPr sz="1200" b="0" i="0">
                <a:solidFill>
                  <a:srgbClr val="8B94B0"/>
                </a:solidFill>
              </a:rPr>
              <a:t>De 18% à 34.2% d'ouverture · 2 nouveaux clients en 90 jours · ROI ×14</a:t>
            </a:r>
          </a:p>
        </p:txBody>
      </p:sp>
      <p:sp>
        <p:nvSpPr>
          <p:cNvPr id="6" name="Rectangle 5"/>
          <p:cNvSpPr/>
          <p:nvPr/>
        </p:nvSpPr>
        <p:spPr>
          <a:xfrm>
            <a:off x="0" y="6565392"/>
            <a:ext cx="12191695" cy="292608"/>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320040" y="6574536"/>
            <a:ext cx="2743200" cy="256032"/>
          </a:xfrm>
          <a:prstGeom prst="rect">
            <a:avLst/>
          </a:prstGeom>
          <a:noFill/>
        </p:spPr>
        <p:txBody>
          <a:bodyPr wrap="square">
            <a:spAutoFit/>
          </a:bodyPr>
          <a:lstStyle/>
          <a:p>
            <a:pPr algn="l"/>
            <a:r>
              <a:rPr sz="1000" b="0" i="0">
                <a:solidFill>
                  <a:srgbClr val="8B94B0"/>
                </a:solidFill>
              </a:rPr>
              <a:t>herebo.io</a:t>
            </a:r>
          </a:p>
        </p:txBody>
      </p:sp>
      <p:sp>
        <p:nvSpPr>
          <p:cNvPr id="8" name="TextBox 7"/>
          <p:cNvSpPr txBox="1"/>
          <p:nvPr/>
        </p:nvSpPr>
        <p:spPr>
          <a:xfrm>
            <a:off x="0" y="6574536"/>
            <a:ext cx="11978640" cy="256032"/>
          </a:xfrm>
          <a:prstGeom prst="rect">
            <a:avLst/>
          </a:prstGeom>
          <a:noFill/>
        </p:spPr>
        <p:txBody>
          <a:bodyPr wrap="square">
            <a:spAutoFit/>
          </a:bodyPr>
          <a:lstStyle/>
          <a:p>
            <a:pPr algn="r"/>
            <a:r>
              <a:rPr sz="1000" b="0" i="0">
                <a:solidFill>
                  <a:srgbClr val="8B94B0"/>
                </a:solidFill>
              </a:rPr>
              <a:t>SLIDE 9C</a:t>
            </a:r>
          </a:p>
        </p:txBody>
      </p:sp>
      <p:sp>
        <p:nvSpPr>
          <p:cNvPr id="9" name="Rectangle 8"/>
          <p:cNvSpPr/>
          <p:nvPr/>
        </p:nvSpPr>
        <p:spPr>
          <a:xfrm>
            <a:off x="320040" y="987552"/>
            <a:ext cx="5394960" cy="2331720"/>
          </a:xfrm>
          <a:prstGeom prst="rect">
            <a:avLst/>
          </a:prstGeom>
          <a:solidFill>
            <a:srgbClr val="1A080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320040" y="1005840"/>
            <a:ext cx="5394960" cy="274320"/>
          </a:xfrm>
          <a:prstGeom prst="rect">
            <a:avLst/>
          </a:prstGeom>
          <a:noFill/>
        </p:spPr>
        <p:txBody>
          <a:bodyPr wrap="square">
            <a:spAutoFit/>
          </a:bodyPr>
          <a:lstStyle/>
          <a:p>
            <a:pPr algn="ctr"/>
            <a:r>
              <a:rPr sz="1000" b="1" i="0">
                <a:solidFill>
                  <a:srgbClr val="F87171"/>
                </a:solidFill>
              </a:rPr>
              <a:t>AVANT HEREBO</a:t>
            </a:r>
          </a:p>
        </p:txBody>
      </p:sp>
      <p:sp>
        <p:nvSpPr>
          <p:cNvPr id="11" name="TextBox 10"/>
          <p:cNvSpPr txBox="1"/>
          <p:nvPr/>
        </p:nvSpPr>
        <p:spPr>
          <a:xfrm>
            <a:off x="457200" y="1353312"/>
            <a:ext cx="5120640" cy="320040"/>
          </a:xfrm>
          <a:prstGeom prst="rect">
            <a:avLst/>
          </a:prstGeom>
          <a:noFill/>
        </p:spPr>
        <p:txBody>
          <a:bodyPr wrap="square">
            <a:spAutoFit/>
          </a:bodyPr>
          <a:lstStyle/>
          <a:p>
            <a:pPr algn="l"/>
            <a:r>
              <a:rPr sz="1050" b="0" i="0">
                <a:solidFill>
                  <a:srgbClr val="FECACA"/>
                </a:solidFill>
              </a:rPr>
              <a:t>✗  Mailchimp arrêté (Cloud Act — non conforme)</a:t>
            </a:r>
          </a:p>
        </p:txBody>
      </p:sp>
      <p:sp>
        <p:nvSpPr>
          <p:cNvPr id="12" name="TextBox 11"/>
          <p:cNvSpPr txBox="1"/>
          <p:nvPr/>
        </p:nvSpPr>
        <p:spPr>
          <a:xfrm>
            <a:off x="457200" y="1719072"/>
            <a:ext cx="5120640" cy="320040"/>
          </a:xfrm>
          <a:prstGeom prst="rect">
            <a:avLst/>
          </a:prstGeom>
          <a:noFill/>
        </p:spPr>
        <p:txBody>
          <a:bodyPr wrap="square">
            <a:spAutoFit/>
          </a:bodyPr>
          <a:lstStyle/>
          <a:p>
            <a:pPr algn="l"/>
            <a:r>
              <a:rPr sz="1050" b="0" i="0">
                <a:solidFill>
                  <a:srgbClr val="FECACA"/>
                </a:solidFill>
              </a:rPr>
              <a:t>✗  18% de taux d'ouverture</a:t>
            </a:r>
          </a:p>
        </p:txBody>
      </p:sp>
      <p:sp>
        <p:nvSpPr>
          <p:cNvPr id="13" name="TextBox 12"/>
          <p:cNvSpPr txBox="1"/>
          <p:nvPr/>
        </p:nvSpPr>
        <p:spPr>
          <a:xfrm>
            <a:off x="457200" y="2084832"/>
            <a:ext cx="5120640" cy="320040"/>
          </a:xfrm>
          <a:prstGeom prst="rect">
            <a:avLst/>
          </a:prstGeom>
          <a:noFill/>
        </p:spPr>
        <p:txBody>
          <a:bodyPr wrap="square">
            <a:spAutoFit/>
          </a:bodyPr>
          <a:lstStyle/>
          <a:p>
            <a:pPr algn="l"/>
            <a:r>
              <a:rPr sz="1050" b="0" i="0">
                <a:solidFill>
                  <a:srgbClr val="FECACA"/>
                </a:solidFill>
              </a:rPr>
              <a:t>✗  0 campagne depuis 6 mois</a:t>
            </a:r>
          </a:p>
        </p:txBody>
      </p:sp>
      <p:sp>
        <p:nvSpPr>
          <p:cNvPr id="14" name="TextBox 13"/>
          <p:cNvSpPr txBox="1"/>
          <p:nvPr/>
        </p:nvSpPr>
        <p:spPr>
          <a:xfrm>
            <a:off x="457200" y="2450592"/>
            <a:ext cx="5120640" cy="320040"/>
          </a:xfrm>
          <a:prstGeom prst="rect">
            <a:avLst/>
          </a:prstGeom>
          <a:noFill/>
        </p:spPr>
        <p:txBody>
          <a:bodyPr wrap="square">
            <a:spAutoFit/>
          </a:bodyPr>
          <a:lstStyle/>
          <a:p>
            <a:pPr algn="l"/>
            <a:r>
              <a:rPr sz="1050" b="0" i="0">
                <a:solidFill>
                  <a:srgbClr val="FECACA"/>
                </a:solidFill>
              </a:rPr>
              <a:t>✗  1-2 nouveaux clients / trimestre</a:t>
            </a:r>
          </a:p>
        </p:txBody>
      </p:sp>
      <p:sp>
        <p:nvSpPr>
          <p:cNvPr id="15" name="TextBox 14"/>
          <p:cNvSpPr txBox="1"/>
          <p:nvPr/>
        </p:nvSpPr>
        <p:spPr>
          <a:xfrm>
            <a:off x="457200" y="2816352"/>
            <a:ext cx="5120640" cy="320040"/>
          </a:xfrm>
          <a:prstGeom prst="rect">
            <a:avLst/>
          </a:prstGeom>
          <a:noFill/>
        </p:spPr>
        <p:txBody>
          <a:bodyPr wrap="square">
            <a:spAutoFit/>
          </a:bodyPr>
          <a:lstStyle/>
          <a:p>
            <a:pPr algn="l"/>
            <a:r>
              <a:rPr sz="1050" b="0" i="0">
                <a:solidFill>
                  <a:srgbClr val="FECACA"/>
                </a:solidFill>
              </a:rPr>
              <a:t>✗  0 identification de prospects chauds</a:t>
            </a:r>
          </a:p>
        </p:txBody>
      </p:sp>
      <p:sp>
        <p:nvSpPr>
          <p:cNvPr id="16" name="Rectangle 15"/>
          <p:cNvSpPr/>
          <p:nvPr/>
        </p:nvSpPr>
        <p:spPr>
          <a:xfrm>
            <a:off x="6172200" y="987552"/>
            <a:ext cx="5687568" cy="2331720"/>
          </a:xfrm>
          <a:prstGeom prst="rect">
            <a:avLst/>
          </a:prstGeom>
          <a:solidFill>
            <a:srgbClr val="081A1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6172200" y="1005840"/>
            <a:ext cx="5687568" cy="274320"/>
          </a:xfrm>
          <a:prstGeom prst="rect">
            <a:avLst/>
          </a:prstGeom>
          <a:noFill/>
        </p:spPr>
        <p:txBody>
          <a:bodyPr wrap="square">
            <a:spAutoFit/>
          </a:bodyPr>
          <a:lstStyle/>
          <a:p>
            <a:pPr algn="ctr"/>
            <a:r>
              <a:rPr sz="1000" b="1" i="0">
                <a:solidFill>
                  <a:srgbClr val="10B981"/>
                </a:solidFill>
              </a:rPr>
              <a:t>AVEC HEREBO (M+3)</a:t>
            </a:r>
          </a:p>
        </p:txBody>
      </p:sp>
      <p:sp>
        <p:nvSpPr>
          <p:cNvPr id="18" name="TextBox 17"/>
          <p:cNvSpPr txBox="1"/>
          <p:nvPr/>
        </p:nvSpPr>
        <p:spPr>
          <a:xfrm>
            <a:off x="6309360" y="1353312"/>
            <a:ext cx="5394960" cy="320040"/>
          </a:xfrm>
          <a:prstGeom prst="rect">
            <a:avLst/>
          </a:prstGeom>
          <a:noFill/>
        </p:spPr>
        <p:txBody>
          <a:bodyPr wrap="square">
            <a:spAutoFit/>
          </a:bodyPr>
          <a:lstStyle/>
          <a:p>
            <a:pPr algn="l"/>
            <a:r>
              <a:rPr sz="1050" b="0" i="0">
                <a:solidFill>
                  <a:srgbClr val="BBF7D0"/>
                </a:solidFill>
              </a:rPr>
              <a:t>✓  RGPD natif · AWS SES Paris · 0 Cloud Act</a:t>
            </a:r>
          </a:p>
        </p:txBody>
      </p:sp>
      <p:sp>
        <p:nvSpPr>
          <p:cNvPr id="19" name="TextBox 18"/>
          <p:cNvSpPr txBox="1"/>
          <p:nvPr/>
        </p:nvSpPr>
        <p:spPr>
          <a:xfrm>
            <a:off x="6309360" y="1719072"/>
            <a:ext cx="5394960" cy="320040"/>
          </a:xfrm>
          <a:prstGeom prst="rect">
            <a:avLst/>
          </a:prstGeom>
          <a:noFill/>
        </p:spPr>
        <p:txBody>
          <a:bodyPr wrap="square">
            <a:spAutoFit/>
          </a:bodyPr>
          <a:lstStyle/>
          <a:p>
            <a:pPr algn="l"/>
            <a:r>
              <a:rPr sz="1050" b="0" i="0">
                <a:solidFill>
                  <a:srgbClr val="BBF7D0"/>
                </a:solidFill>
              </a:rPr>
              <a:t>✓  34.2% de taux d'ouverture (×1.9)</a:t>
            </a:r>
          </a:p>
        </p:txBody>
      </p:sp>
      <p:sp>
        <p:nvSpPr>
          <p:cNvPr id="20" name="TextBox 19"/>
          <p:cNvSpPr txBox="1"/>
          <p:nvPr/>
        </p:nvSpPr>
        <p:spPr>
          <a:xfrm>
            <a:off x="6309360" y="2084832"/>
            <a:ext cx="5394960" cy="320040"/>
          </a:xfrm>
          <a:prstGeom prst="rect">
            <a:avLst/>
          </a:prstGeom>
          <a:noFill/>
        </p:spPr>
        <p:txBody>
          <a:bodyPr wrap="square">
            <a:spAutoFit/>
          </a:bodyPr>
          <a:lstStyle/>
          <a:p>
            <a:pPr algn="l"/>
            <a:r>
              <a:rPr sz="1050" b="0" i="0">
                <a:solidFill>
                  <a:srgbClr val="BBF7D0"/>
                </a:solidFill>
              </a:rPr>
              <a:t>✓  3 campagnes envoyées · 0 problème technique</a:t>
            </a:r>
          </a:p>
        </p:txBody>
      </p:sp>
      <p:sp>
        <p:nvSpPr>
          <p:cNvPr id="21" name="TextBox 20"/>
          <p:cNvSpPr txBox="1"/>
          <p:nvPr/>
        </p:nvSpPr>
        <p:spPr>
          <a:xfrm>
            <a:off x="6309360" y="2450592"/>
            <a:ext cx="5394960" cy="320040"/>
          </a:xfrm>
          <a:prstGeom prst="rect">
            <a:avLst/>
          </a:prstGeom>
          <a:noFill/>
        </p:spPr>
        <p:txBody>
          <a:bodyPr wrap="square">
            <a:spAutoFit/>
          </a:bodyPr>
          <a:lstStyle/>
          <a:p>
            <a:pPr algn="l"/>
            <a:r>
              <a:rPr sz="1050" b="0" i="0">
                <a:solidFill>
                  <a:srgbClr val="BBF7D0"/>
                </a:solidFill>
              </a:rPr>
              <a:t>✓  5 nouveaux clients confirmés</a:t>
            </a:r>
          </a:p>
        </p:txBody>
      </p:sp>
      <p:sp>
        <p:nvSpPr>
          <p:cNvPr id="22" name="TextBox 21"/>
          <p:cNvSpPr txBox="1"/>
          <p:nvPr/>
        </p:nvSpPr>
        <p:spPr>
          <a:xfrm>
            <a:off x="6309360" y="2816352"/>
            <a:ext cx="5394960" cy="320040"/>
          </a:xfrm>
          <a:prstGeom prst="rect">
            <a:avLst/>
          </a:prstGeom>
          <a:noFill/>
        </p:spPr>
        <p:txBody>
          <a:bodyPr wrap="square">
            <a:spAutoFit/>
          </a:bodyPr>
          <a:lstStyle/>
          <a:p>
            <a:pPr algn="l"/>
            <a:r>
              <a:rPr sz="1050" b="0" i="0">
                <a:solidFill>
                  <a:srgbClr val="BBF7D0"/>
                </a:solidFill>
              </a:rPr>
              <a:t>✓  23 prospects chauds identifiés / mois</a:t>
            </a:r>
          </a:p>
        </p:txBody>
      </p:sp>
      <p:sp>
        <p:nvSpPr>
          <p:cNvPr id="23" name="TextBox 22"/>
          <p:cNvSpPr txBox="1"/>
          <p:nvPr/>
        </p:nvSpPr>
        <p:spPr>
          <a:xfrm>
            <a:off x="5577840" y="1920240"/>
            <a:ext cx="548640" cy="548640"/>
          </a:xfrm>
          <a:prstGeom prst="rect">
            <a:avLst/>
          </a:prstGeom>
          <a:noFill/>
        </p:spPr>
        <p:txBody>
          <a:bodyPr wrap="square">
            <a:spAutoFit/>
          </a:bodyPr>
          <a:lstStyle/>
          <a:p>
            <a:pPr algn="ctr"/>
            <a:r>
              <a:rPr sz="2800" b="1" i="0">
                <a:solidFill>
                  <a:srgbClr val="E07D3C"/>
                </a:solidFill>
              </a:rPr>
              <a:t>→</a:t>
            </a:r>
          </a:p>
        </p:txBody>
      </p:sp>
      <p:sp>
        <p:nvSpPr>
          <p:cNvPr id="24" name="Rectangle 23"/>
          <p:cNvSpPr/>
          <p:nvPr/>
        </p:nvSpPr>
        <p:spPr>
          <a:xfrm>
            <a:off x="320040" y="3520440"/>
            <a:ext cx="2212848" cy="685800"/>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320040" y="3566160"/>
            <a:ext cx="2212848" cy="365760"/>
          </a:xfrm>
          <a:prstGeom prst="rect">
            <a:avLst/>
          </a:prstGeom>
          <a:noFill/>
        </p:spPr>
        <p:txBody>
          <a:bodyPr wrap="square">
            <a:spAutoFit/>
          </a:bodyPr>
          <a:lstStyle/>
          <a:p>
            <a:pPr algn="ctr"/>
            <a:r>
              <a:rPr sz="1600" b="1" i="0">
                <a:solidFill>
                  <a:srgbClr val="E07D3C"/>
                </a:solidFill>
              </a:rPr>
              <a:t>+16.2 pts</a:t>
            </a:r>
          </a:p>
        </p:txBody>
      </p:sp>
      <p:sp>
        <p:nvSpPr>
          <p:cNvPr id="26" name="TextBox 25"/>
          <p:cNvSpPr txBox="1"/>
          <p:nvPr/>
        </p:nvSpPr>
        <p:spPr>
          <a:xfrm>
            <a:off x="320040" y="3950208"/>
            <a:ext cx="2212848" cy="256032"/>
          </a:xfrm>
          <a:prstGeom prst="rect">
            <a:avLst/>
          </a:prstGeom>
          <a:noFill/>
        </p:spPr>
        <p:txBody>
          <a:bodyPr wrap="square">
            <a:spAutoFit/>
          </a:bodyPr>
          <a:lstStyle/>
          <a:p>
            <a:pPr algn="ctr"/>
            <a:r>
              <a:rPr sz="900" b="0" i="0">
                <a:solidFill>
                  <a:srgbClr val="8B94B0"/>
                </a:solidFill>
              </a:rPr>
              <a:t>Gain taux ouverture</a:t>
            </a:r>
          </a:p>
        </p:txBody>
      </p:sp>
      <p:sp>
        <p:nvSpPr>
          <p:cNvPr id="27" name="Rectangle 26"/>
          <p:cNvSpPr/>
          <p:nvPr/>
        </p:nvSpPr>
        <p:spPr>
          <a:xfrm>
            <a:off x="2651760" y="3520440"/>
            <a:ext cx="2212848" cy="685800"/>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2651760" y="3566160"/>
            <a:ext cx="2212848" cy="365760"/>
          </a:xfrm>
          <a:prstGeom prst="rect">
            <a:avLst/>
          </a:prstGeom>
          <a:noFill/>
        </p:spPr>
        <p:txBody>
          <a:bodyPr wrap="square">
            <a:spAutoFit/>
          </a:bodyPr>
          <a:lstStyle/>
          <a:p>
            <a:pPr algn="ctr"/>
            <a:r>
              <a:rPr sz="1600" b="1" i="0">
                <a:solidFill>
                  <a:srgbClr val="E07D3C"/>
                </a:solidFill>
              </a:rPr>
              <a:t>567€</a:t>
            </a:r>
          </a:p>
        </p:txBody>
      </p:sp>
      <p:sp>
        <p:nvSpPr>
          <p:cNvPr id="29" name="TextBox 28"/>
          <p:cNvSpPr txBox="1"/>
          <p:nvPr/>
        </p:nvSpPr>
        <p:spPr>
          <a:xfrm>
            <a:off x="2651760" y="3950208"/>
            <a:ext cx="2212848" cy="256032"/>
          </a:xfrm>
          <a:prstGeom prst="rect">
            <a:avLst/>
          </a:prstGeom>
          <a:noFill/>
        </p:spPr>
        <p:txBody>
          <a:bodyPr wrap="square">
            <a:spAutoFit/>
          </a:bodyPr>
          <a:lstStyle/>
          <a:p>
            <a:pPr algn="ctr"/>
            <a:r>
              <a:rPr sz="900" b="0" i="0">
                <a:solidFill>
                  <a:srgbClr val="8B94B0"/>
                </a:solidFill>
              </a:rPr>
              <a:t>Coût total M+3</a:t>
            </a:r>
          </a:p>
        </p:txBody>
      </p:sp>
      <p:sp>
        <p:nvSpPr>
          <p:cNvPr id="30" name="Rectangle 29"/>
          <p:cNvSpPr/>
          <p:nvPr/>
        </p:nvSpPr>
        <p:spPr>
          <a:xfrm>
            <a:off x="4983479" y="3520440"/>
            <a:ext cx="2212848" cy="685800"/>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TextBox 30"/>
          <p:cNvSpPr txBox="1"/>
          <p:nvPr/>
        </p:nvSpPr>
        <p:spPr>
          <a:xfrm>
            <a:off x="4983479" y="3566160"/>
            <a:ext cx="2212848" cy="365760"/>
          </a:xfrm>
          <a:prstGeom prst="rect">
            <a:avLst/>
          </a:prstGeom>
          <a:noFill/>
        </p:spPr>
        <p:txBody>
          <a:bodyPr wrap="square">
            <a:spAutoFit/>
          </a:bodyPr>
          <a:lstStyle/>
          <a:p>
            <a:pPr algn="ctr"/>
            <a:r>
              <a:rPr sz="1600" b="1" i="0">
                <a:solidFill>
                  <a:srgbClr val="E07D3C"/>
                </a:solidFill>
              </a:rPr>
              <a:t>2 clients</a:t>
            </a:r>
          </a:p>
        </p:txBody>
      </p:sp>
      <p:sp>
        <p:nvSpPr>
          <p:cNvPr id="32" name="TextBox 31"/>
          <p:cNvSpPr txBox="1"/>
          <p:nvPr/>
        </p:nvSpPr>
        <p:spPr>
          <a:xfrm>
            <a:off x="4983479" y="3950208"/>
            <a:ext cx="2212848" cy="256032"/>
          </a:xfrm>
          <a:prstGeom prst="rect">
            <a:avLst/>
          </a:prstGeom>
          <a:noFill/>
        </p:spPr>
        <p:txBody>
          <a:bodyPr wrap="square">
            <a:spAutoFit/>
          </a:bodyPr>
          <a:lstStyle/>
          <a:p>
            <a:pPr algn="ctr"/>
            <a:r>
              <a:rPr sz="900" b="0" i="0">
                <a:solidFill>
                  <a:srgbClr val="8B94B0"/>
                </a:solidFill>
              </a:rPr>
              <a:t>Convertis via HEREBO</a:t>
            </a:r>
          </a:p>
        </p:txBody>
      </p:sp>
      <p:sp>
        <p:nvSpPr>
          <p:cNvPr id="33" name="Rectangle 32"/>
          <p:cNvSpPr/>
          <p:nvPr/>
        </p:nvSpPr>
        <p:spPr>
          <a:xfrm>
            <a:off x="7315199" y="3520440"/>
            <a:ext cx="2212848" cy="685800"/>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TextBox 33"/>
          <p:cNvSpPr txBox="1"/>
          <p:nvPr/>
        </p:nvSpPr>
        <p:spPr>
          <a:xfrm>
            <a:off x="7315199" y="3566160"/>
            <a:ext cx="2212848" cy="365760"/>
          </a:xfrm>
          <a:prstGeom prst="rect">
            <a:avLst/>
          </a:prstGeom>
          <a:noFill/>
        </p:spPr>
        <p:txBody>
          <a:bodyPr wrap="square">
            <a:spAutoFit/>
          </a:bodyPr>
          <a:lstStyle/>
          <a:p>
            <a:pPr algn="ctr"/>
            <a:r>
              <a:rPr sz="1600" b="1" i="0">
                <a:solidFill>
                  <a:srgbClr val="E07D3C"/>
                </a:solidFill>
              </a:rPr>
              <a:t>×14-26</a:t>
            </a:r>
          </a:p>
        </p:txBody>
      </p:sp>
      <p:sp>
        <p:nvSpPr>
          <p:cNvPr id="35" name="TextBox 34"/>
          <p:cNvSpPr txBox="1"/>
          <p:nvPr/>
        </p:nvSpPr>
        <p:spPr>
          <a:xfrm>
            <a:off x="7315199" y="3950208"/>
            <a:ext cx="2212848" cy="256032"/>
          </a:xfrm>
          <a:prstGeom prst="rect">
            <a:avLst/>
          </a:prstGeom>
          <a:noFill/>
        </p:spPr>
        <p:txBody>
          <a:bodyPr wrap="square">
            <a:spAutoFit/>
          </a:bodyPr>
          <a:lstStyle/>
          <a:p>
            <a:pPr algn="ctr"/>
            <a:r>
              <a:rPr sz="900" b="0" i="0">
                <a:solidFill>
                  <a:srgbClr val="8B94B0"/>
                </a:solidFill>
              </a:rPr>
              <a:t>ROI estimé</a:t>
            </a:r>
          </a:p>
        </p:txBody>
      </p:sp>
      <p:sp>
        <p:nvSpPr>
          <p:cNvPr id="36" name="Rectangle 35"/>
          <p:cNvSpPr/>
          <p:nvPr/>
        </p:nvSpPr>
        <p:spPr>
          <a:xfrm>
            <a:off x="9646919" y="3520440"/>
            <a:ext cx="2212848" cy="685800"/>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TextBox 36"/>
          <p:cNvSpPr txBox="1"/>
          <p:nvPr/>
        </p:nvSpPr>
        <p:spPr>
          <a:xfrm>
            <a:off x="9646919" y="3566160"/>
            <a:ext cx="2212848" cy="365760"/>
          </a:xfrm>
          <a:prstGeom prst="rect">
            <a:avLst/>
          </a:prstGeom>
          <a:noFill/>
        </p:spPr>
        <p:txBody>
          <a:bodyPr wrap="square">
            <a:spAutoFit/>
          </a:bodyPr>
          <a:lstStyle/>
          <a:p>
            <a:pPr algn="ctr"/>
            <a:r>
              <a:rPr sz="1600" b="1" i="0">
                <a:solidFill>
                  <a:srgbClr val="E07D3C"/>
                </a:solidFill>
              </a:rPr>
              <a:t>NSM 155</a:t>
            </a:r>
          </a:p>
        </p:txBody>
      </p:sp>
      <p:sp>
        <p:nvSpPr>
          <p:cNvPr id="38" name="TextBox 37"/>
          <p:cNvSpPr txBox="1"/>
          <p:nvPr/>
        </p:nvSpPr>
        <p:spPr>
          <a:xfrm>
            <a:off x="9646919" y="3950208"/>
            <a:ext cx="2212848" cy="256032"/>
          </a:xfrm>
          <a:prstGeom prst="rect">
            <a:avLst/>
          </a:prstGeom>
          <a:noFill/>
        </p:spPr>
        <p:txBody>
          <a:bodyPr wrap="square">
            <a:spAutoFit/>
          </a:bodyPr>
          <a:lstStyle/>
          <a:p>
            <a:pPr algn="ctr"/>
            <a:r>
              <a:rPr sz="900" b="0" i="0">
                <a:solidFill>
                  <a:srgbClr val="8B94B0"/>
                </a:solidFill>
              </a:rPr>
              <a:t>Objectif M12 atteint</a:t>
            </a:r>
          </a:p>
        </p:txBody>
      </p:sp>
      <p:sp>
        <p:nvSpPr>
          <p:cNvPr id="39" name="Rectangle 38"/>
          <p:cNvSpPr/>
          <p:nvPr/>
        </p:nvSpPr>
        <p:spPr>
          <a:xfrm>
            <a:off x="320040" y="4389120"/>
            <a:ext cx="11521440" cy="777240"/>
          </a:xfrm>
          <a:prstGeom prst="rect">
            <a:avLst/>
          </a:prstGeom>
          <a:solidFill>
            <a:srgbClr val="161A2C"/>
          </a:solidFill>
          <a:ln w="9144">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0" name="TextBox 39"/>
          <p:cNvSpPr txBox="1"/>
          <p:nvPr/>
        </p:nvSpPr>
        <p:spPr>
          <a:xfrm>
            <a:off x="502920" y="4462272"/>
            <a:ext cx="11155680" cy="457200"/>
          </a:xfrm>
          <a:prstGeom prst="rect">
            <a:avLst/>
          </a:prstGeom>
          <a:noFill/>
        </p:spPr>
        <p:txBody>
          <a:bodyPr wrap="square">
            <a:spAutoFit/>
          </a:bodyPr>
          <a:lstStyle/>
          <a:p>
            <a:pPr algn="l"/>
            <a:r>
              <a:rPr sz="1100" b="0" i="1">
                <a:solidFill>
                  <a:srgbClr val="EEF2FF"/>
                </a:solidFill>
              </a:rPr>
              <a:t>"J'aurais dû commencer il y a un an. HEREBO me dit exactement qui rappeler en premier — et mes clients lisent maintenant mes emails."</a:t>
            </a:r>
          </a:p>
        </p:txBody>
      </p:sp>
      <p:sp>
        <p:nvSpPr>
          <p:cNvPr id="41" name="TextBox 40"/>
          <p:cNvSpPr txBox="1"/>
          <p:nvPr/>
        </p:nvSpPr>
        <p:spPr>
          <a:xfrm>
            <a:off x="502920" y="4892040"/>
            <a:ext cx="11155680" cy="228600"/>
          </a:xfrm>
          <a:prstGeom prst="rect">
            <a:avLst/>
          </a:prstGeom>
          <a:noFill/>
        </p:spPr>
        <p:txBody>
          <a:bodyPr wrap="square">
            <a:spAutoFit/>
          </a:bodyPr>
          <a:lstStyle/>
          <a:p>
            <a:pPr algn="l"/>
            <a:r>
              <a:rPr sz="900" b="0" i="0">
                <a:solidFill>
                  <a:srgbClr val="8B94B0"/>
                </a:solidFill>
              </a:rPr>
              <a:t>— Clara Martin · Cabinet Martin &amp; Associés · Paris · Plan Pro HEREBO</a:t>
            </a:r>
          </a:p>
        </p:txBody>
      </p:sp>
      <p:sp>
        <p:nvSpPr>
          <p:cNvPr id="42" name="Rectangle 41"/>
          <p:cNvSpPr/>
          <p:nvPr/>
        </p:nvSpPr>
        <p:spPr>
          <a:xfrm>
            <a:off x="0" y="0"/>
            <a:ext cx="12191695" cy="201168"/>
          </a:xfrm>
          <a:prstGeom prst="rect">
            <a:avLst/>
          </a:prstGeom>
          <a:solidFill>
            <a:srgbClr val="218C5B"/>
          </a:solidFill>
          <a:ln>
            <a:noFill/>
          </a:ln>
          <a:effectLst/>
        </p:spPr>
        <p:style>
          <a:lnRef idx="1">
            <a:schemeClr val="accent1"/>
          </a:lnRef>
          <a:fillRef idx="3">
            <a:schemeClr val="accent1"/>
          </a:fillRef>
          <a:effectRef idx="2">
            <a:schemeClr val="accent1"/>
          </a:effectRef>
          <a:fontRef idx="minor">
            <a:schemeClr val="lt1"/>
          </a:fontRef>
        </p:style>
        <p:txBody>
          <a:bodyPr rtlCol="0" anchor="ctr" tIns="0" bIns="0"/>
          <a:lstStyle/>
          <a:p>
            <a:pPr algn="ctr"/>
            <a:r>
              <a:rPr sz="900" b="1">
                <a:solidFill>
                  <a:srgbClr val="FFFFFF"/>
                </a:solidFill>
              </a:rPr>
              <a:t>PUBLIABLE — VERSION OFFICIELLE</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8090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164592"/>
            <a:ext cx="11247120" cy="457200"/>
          </a:xfrm>
          <a:prstGeom prst="rect">
            <a:avLst/>
          </a:prstGeom>
          <a:noFill/>
        </p:spPr>
        <p:txBody>
          <a:bodyPr wrap="square">
            <a:spAutoFit/>
          </a:bodyPr>
          <a:lstStyle/>
          <a:p>
            <a:pPr algn="l"/>
            <a:r>
              <a:rPr sz="2600" b="1" i="0">
                <a:solidFill>
                  <a:srgbClr val="EEF2FF"/>
                </a:solidFill>
              </a:rPr>
              <a:t>Résultats Alpha fermée</a:t>
            </a:r>
          </a:p>
        </p:txBody>
      </p:sp>
      <p:sp>
        <p:nvSpPr>
          <p:cNvPr id="4" name="Rectangle 3"/>
          <p:cNvSpPr/>
          <p:nvPr/>
        </p:nvSpPr>
        <p:spPr>
          <a:xfrm>
            <a:off x="0" y="566928"/>
            <a:ext cx="12191695" cy="27432"/>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7200" y="612648"/>
            <a:ext cx="11247120" cy="320040"/>
          </a:xfrm>
          <a:prstGeom prst="rect">
            <a:avLst/>
          </a:prstGeom>
          <a:noFill/>
        </p:spPr>
        <p:txBody>
          <a:bodyPr wrap="square">
            <a:spAutoFit/>
          </a:bodyPr>
          <a:lstStyle/>
          <a:p>
            <a:pPr algn="l"/>
            <a:r>
              <a:rPr sz="1200" b="0" i="0">
                <a:solidFill>
                  <a:srgbClr val="8B94B0"/>
                </a:solidFill>
              </a:rPr>
              <a:t>20 cabinets pilotes · M1-M3 · Données aggrégées · Juin 2026</a:t>
            </a:r>
          </a:p>
        </p:txBody>
      </p:sp>
      <p:sp>
        <p:nvSpPr>
          <p:cNvPr id="6" name="Rectangle 5"/>
          <p:cNvSpPr/>
          <p:nvPr/>
        </p:nvSpPr>
        <p:spPr>
          <a:xfrm>
            <a:off x="0" y="6565392"/>
            <a:ext cx="12191695" cy="292608"/>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320040" y="6574536"/>
            <a:ext cx="2743200" cy="256032"/>
          </a:xfrm>
          <a:prstGeom prst="rect">
            <a:avLst/>
          </a:prstGeom>
          <a:noFill/>
        </p:spPr>
        <p:txBody>
          <a:bodyPr wrap="square">
            <a:spAutoFit/>
          </a:bodyPr>
          <a:lstStyle/>
          <a:p>
            <a:pPr algn="l"/>
            <a:r>
              <a:rPr sz="1000" b="0" i="0">
                <a:solidFill>
                  <a:srgbClr val="8B94B0"/>
                </a:solidFill>
              </a:rPr>
              <a:t>herebo.io</a:t>
            </a:r>
          </a:p>
        </p:txBody>
      </p:sp>
      <p:sp>
        <p:nvSpPr>
          <p:cNvPr id="8" name="TextBox 7"/>
          <p:cNvSpPr txBox="1"/>
          <p:nvPr/>
        </p:nvSpPr>
        <p:spPr>
          <a:xfrm>
            <a:off x="0" y="6574536"/>
            <a:ext cx="11978640" cy="256032"/>
          </a:xfrm>
          <a:prstGeom prst="rect">
            <a:avLst/>
          </a:prstGeom>
          <a:noFill/>
        </p:spPr>
        <p:txBody>
          <a:bodyPr wrap="square">
            <a:spAutoFit/>
          </a:bodyPr>
          <a:lstStyle/>
          <a:p>
            <a:pPr algn="r"/>
            <a:r>
              <a:rPr sz="1000" b="0" i="0">
                <a:solidFill>
                  <a:srgbClr val="8B94B0"/>
                </a:solidFill>
              </a:rPr>
              <a:t>SLIDE 9D</a:t>
            </a:r>
          </a:p>
        </p:txBody>
      </p:sp>
      <p:sp>
        <p:nvSpPr>
          <p:cNvPr id="9" name="Rectangle 8"/>
          <p:cNvSpPr/>
          <p:nvPr/>
        </p:nvSpPr>
        <p:spPr>
          <a:xfrm>
            <a:off x="365760" y="987552"/>
            <a:ext cx="2743200" cy="1371600"/>
          </a:xfrm>
          <a:prstGeom prst="rect">
            <a:avLst/>
          </a:prstGeom>
          <a:solidFill>
            <a:srgbClr val="161A2C"/>
          </a:solidFill>
          <a:ln w="9144">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365760" y="1078992"/>
            <a:ext cx="2743200" cy="685800"/>
          </a:xfrm>
          <a:prstGeom prst="rect">
            <a:avLst/>
          </a:prstGeom>
          <a:noFill/>
        </p:spPr>
        <p:txBody>
          <a:bodyPr wrap="square">
            <a:spAutoFit/>
          </a:bodyPr>
          <a:lstStyle/>
          <a:p>
            <a:pPr algn="ctr"/>
            <a:r>
              <a:rPr sz="3400" b="1" i="0">
                <a:solidFill>
                  <a:srgbClr val="E07D3C"/>
                </a:solidFill>
              </a:rPr>
              <a:t>155</a:t>
            </a:r>
          </a:p>
        </p:txBody>
      </p:sp>
      <p:sp>
        <p:nvSpPr>
          <p:cNvPr id="11" name="TextBox 10"/>
          <p:cNvSpPr txBox="1"/>
          <p:nvPr/>
        </p:nvSpPr>
        <p:spPr>
          <a:xfrm>
            <a:off x="365760" y="1783080"/>
            <a:ext cx="2743200" cy="512064"/>
          </a:xfrm>
          <a:prstGeom prst="rect">
            <a:avLst/>
          </a:prstGeom>
          <a:noFill/>
        </p:spPr>
        <p:txBody>
          <a:bodyPr wrap="square">
            <a:spAutoFit/>
          </a:bodyPr>
          <a:lstStyle/>
          <a:p>
            <a:pPr algn="ctr"/>
            <a:r>
              <a:rPr sz="950" b="0" i="0">
                <a:solidFill>
                  <a:srgbClr val="8B94B0"/>
                </a:solidFill>
              </a:rPr>
              <a:t>NSM moyen
(objectif M12 : &gt;150)</a:t>
            </a:r>
          </a:p>
        </p:txBody>
      </p:sp>
      <p:sp>
        <p:nvSpPr>
          <p:cNvPr id="12" name="Rectangle 11"/>
          <p:cNvSpPr/>
          <p:nvPr/>
        </p:nvSpPr>
        <p:spPr>
          <a:xfrm>
            <a:off x="3246120" y="987552"/>
            <a:ext cx="2743200" cy="1371600"/>
          </a:xfrm>
          <a:prstGeom prst="rect">
            <a:avLst/>
          </a:prstGeom>
          <a:solidFill>
            <a:srgbClr val="161A2C"/>
          </a:solidFill>
          <a:ln w="9144">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3246120" y="1078992"/>
            <a:ext cx="2743200" cy="685800"/>
          </a:xfrm>
          <a:prstGeom prst="rect">
            <a:avLst/>
          </a:prstGeom>
          <a:noFill/>
        </p:spPr>
        <p:txBody>
          <a:bodyPr wrap="square">
            <a:spAutoFit/>
          </a:bodyPr>
          <a:lstStyle/>
          <a:p>
            <a:pPr algn="ctr"/>
            <a:r>
              <a:rPr sz="3400" b="1" i="0">
                <a:solidFill>
                  <a:srgbClr val="E07D3C"/>
                </a:solidFill>
              </a:rPr>
              <a:t>4.8/5</a:t>
            </a:r>
          </a:p>
        </p:txBody>
      </p:sp>
      <p:sp>
        <p:nvSpPr>
          <p:cNvPr id="14" name="TextBox 13"/>
          <p:cNvSpPr txBox="1"/>
          <p:nvPr/>
        </p:nvSpPr>
        <p:spPr>
          <a:xfrm>
            <a:off x="3246120" y="1783080"/>
            <a:ext cx="2743200" cy="512064"/>
          </a:xfrm>
          <a:prstGeom prst="rect">
            <a:avLst/>
          </a:prstGeom>
          <a:noFill/>
        </p:spPr>
        <p:txBody>
          <a:bodyPr wrap="square">
            <a:spAutoFit/>
          </a:bodyPr>
          <a:lstStyle/>
          <a:p>
            <a:pPr algn="ctr"/>
            <a:r>
              <a:rPr sz="950" b="0" i="0">
                <a:solidFill>
                  <a:srgbClr val="8B94B0"/>
                </a:solidFill>
              </a:rPr>
              <a:t>NPS produit
(20 répondants)</a:t>
            </a:r>
          </a:p>
        </p:txBody>
      </p:sp>
      <p:sp>
        <p:nvSpPr>
          <p:cNvPr id="15" name="Rectangle 14"/>
          <p:cNvSpPr/>
          <p:nvPr/>
        </p:nvSpPr>
        <p:spPr>
          <a:xfrm>
            <a:off x="6126480" y="987552"/>
            <a:ext cx="2743200" cy="1371600"/>
          </a:xfrm>
          <a:prstGeom prst="rect">
            <a:avLst/>
          </a:prstGeom>
          <a:solidFill>
            <a:srgbClr val="161A2C"/>
          </a:solidFill>
          <a:ln w="9144">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126480" y="1078992"/>
            <a:ext cx="2743200" cy="685800"/>
          </a:xfrm>
          <a:prstGeom prst="rect">
            <a:avLst/>
          </a:prstGeom>
          <a:noFill/>
        </p:spPr>
        <p:txBody>
          <a:bodyPr wrap="square">
            <a:spAutoFit/>
          </a:bodyPr>
          <a:lstStyle/>
          <a:p>
            <a:pPr algn="ctr"/>
            <a:r>
              <a:rPr sz="3400" b="1" i="0">
                <a:solidFill>
                  <a:srgbClr val="E07D3C"/>
                </a:solidFill>
              </a:rPr>
              <a:t>0/20</a:t>
            </a:r>
          </a:p>
        </p:txBody>
      </p:sp>
      <p:sp>
        <p:nvSpPr>
          <p:cNvPr id="17" name="TextBox 16"/>
          <p:cNvSpPr txBox="1"/>
          <p:nvPr/>
        </p:nvSpPr>
        <p:spPr>
          <a:xfrm>
            <a:off x="6126480" y="1783080"/>
            <a:ext cx="2743200" cy="512064"/>
          </a:xfrm>
          <a:prstGeom prst="rect">
            <a:avLst/>
          </a:prstGeom>
          <a:noFill/>
        </p:spPr>
        <p:txBody>
          <a:bodyPr wrap="square">
            <a:spAutoFit/>
          </a:bodyPr>
          <a:lstStyle/>
          <a:p>
            <a:pPr algn="ctr"/>
            <a:r>
              <a:rPr sz="950" b="0" i="0">
                <a:solidFill>
                  <a:srgbClr val="8B94B0"/>
                </a:solidFill>
              </a:rPr>
              <a:t>Churn M1-M3
(aucun désabonnement)</a:t>
            </a:r>
          </a:p>
        </p:txBody>
      </p:sp>
      <p:sp>
        <p:nvSpPr>
          <p:cNvPr id="18" name="Rectangle 17"/>
          <p:cNvSpPr/>
          <p:nvPr/>
        </p:nvSpPr>
        <p:spPr>
          <a:xfrm>
            <a:off x="9006840" y="987552"/>
            <a:ext cx="2743200" cy="1371600"/>
          </a:xfrm>
          <a:prstGeom prst="rect">
            <a:avLst/>
          </a:prstGeom>
          <a:solidFill>
            <a:srgbClr val="161A2C"/>
          </a:solidFill>
          <a:ln w="9144">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9006840" y="1078992"/>
            <a:ext cx="2743200" cy="685800"/>
          </a:xfrm>
          <a:prstGeom prst="rect">
            <a:avLst/>
          </a:prstGeom>
          <a:noFill/>
        </p:spPr>
        <p:txBody>
          <a:bodyPr wrap="square">
            <a:spAutoFit/>
          </a:bodyPr>
          <a:lstStyle/>
          <a:p>
            <a:pPr algn="ctr"/>
            <a:r>
              <a:rPr sz="3400" b="1" i="0">
                <a:solidFill>
                  <a:srgbClr val="E07D3C"/>
                </a:solidFill>
              </a:rPr>
              <a:t>94%</a:t>
            </a:r>
          </a:p>
        </p:txBody>
      </p:sp>
      <p:sp>
        <p:nvSpPr>
          <p:cNvPr id="20" name="TextBox 19"/>
          <p:cNvSpPr txBox="1"/>
          <p:nvPr/>
        </p:nvSpPr>
        <p:spPr>
          <a:xfrm>
            <a:off x="9006840" y="1783080"/>
            <a:ext cx="2743200" cy="512064"/>
          </a:xfrm>
          <a:prstGeom prst="rect">
            <a:avLst/>
          </a:prstGeom>
          <a:noFill/>
        </p:spPr>
        <p:txBody>
          <a:bodyPr wrap="square">
            <a:spAutoFit/>
          </a:bodyPr>
          <a:lstStyle/>
          <a:p>
            <a:pPr algn="ctr"/>
            <a:r>
              <a:rPr sz="950" b="0" i="0">
                <a:solidFill>
                  <a:srgbClr val="8B94B0"/>
                </a:solidFill>
              </a:rPr>
              <a:t>Adoption IA
au moins 1 module/camp.</a:t>
            </a:r>
          </a:p>
        </p:txBody>
      </p:sp>
      <p:sp>
        <p:nvSpPr>
          <p:cNvPr id="21" name="Rectangle 20"/>
          <p:cNvSpPr/>
          <p:nvPr/>
        </p:nvSpPr>
        <p:spPr>
          <a:xfrm>
            <a:off x="365760" y="2560320"/>
            <a:ext cx="7772400" cy="347472"/>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502920" y="2615184"/>
            <a:ext cx="4114800" cy="256032"/>
          </a:xfrm>
          <a:prstGeom prst="rect">
            <a:avLst/>
          </a:prstGeom>
          <a:noFill/>
        </p:spPr>
        <p:txBody>
          <a:bodyPr wrap="square">
            <a:spAutoFit/>
          </a:bodyPr>
          <a:lstStyle/>
          <a:p>
            <a:pPr algn="l"/>
            <a:r>
              <a:rPr sz="1050" b="0" i="0">
                <a:solidFill>
                  <a:srgbClr val="8B94B0"/>
                </a:solidFill>
              </a:rPr>
              <a:t>Taux d'ouverture moyen</a:t>
            </a:r>
          </a:p>
        </p:txBody>
      </p:sp>
      <p:sp>
        <p:nvSpPr>
          <p:cNvPr id="23" name="TextBox 22"/>
          <p:cNvSpPr txBox="1"/>
          <p:nvPr/>
        </p:nvSpPr>
        <p:spPr>
          <a:xfrm>
            <a:off x="4663440" y="2596896"/>
            <a:ext cx="1371600" cy="292608"/>
          </a:xfrm>
          <a:prstGeom prst="rect">
            <a:avLst/>
          </a:prstGeom>
          <a:noFill/>
        </p:spPr>
        <p:txBody>
          <a:bodyPr wrap="square">
            <a:spAutoFit/>
          </a:bodyPr>
          <a:lstStyle/>
          <a:p>
            <a:pPr algn="r"/>
            <a:r>
              <a:rPr sz="1200" b="1" i="0">
                <a:solidFill>
                  <a:srgbClr val="10B981"/>
                </a:solidFill>
              </a:rPr>
              <a:t>34.2%</a:t>
            </a:r>
          </a:p>
        </p:txBody>
      </p:sp>
      <p:sp>
        <p:nvSpPr>
          <p:cNvPr id="24" name="TextBox 23"/>
          <p:cNvSpPr txBox="1"/>
          <p:nvPr/>
        </p:nvSpPr>
        <p:spPr>
          <a:xfrm>
            <a:off x="6172200" y="2615184"/>
            <a:ext cx="1828800" cy="256032"/>
          </a:xfrm>
          <a:prstGeom prst="rect">
            <a:avLst/>
          </a:prstGeom>
          <a:noFill/>
        </p:spPr>
        <p:txBody>
          <a:bodyPr wrap="square">
            <a:spAutoFit/>
          </a:bodyPr>
          <a:lstStyle/>
          <a:p>
            <a:pPr algn="l"/>
            <a:r>
              <a:rPr sz="900" b="0" i="0">
                <a:solidFill>
                  <a:srgbClr val="8B94B0"/>
                </a:solidFill>
              </a:rPr>
              <a:t>+16.2 pts vs avant HEREBO</a:t>
            </a:r>
          </a:p>
        </p:txBody>
      </p:sp>
      <p:sp>
        <p:nvSpPr>
          <p:cNvPr id="25" name="Rectangle 24"/>
          <p:cNvSpPr/>
          <p:nvPr/>
        </p:nvSpPr>
        <p:spPr>
          <a:xfrm>
            <a:off x="365760" y="2999232"/>
            <a:ext cx="7772400" cy="347472"/>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502920" y="3054096"/>
            <a:ext cx="4114800" cy="256032"/>
          </a:xfrm>
          <a:prstGeom prst="rect">
            <a:avLst/>
          </a:prstGeom>
          <a:noFill/>
        </p:spPr>
        <p:txBody>
          <a:bodyPr wrap="square">
            <a:spAutoFit/>
          </a:bodyPr>
          <a:lstStyle/>
          <a:p>
            <a:pPr algn="l"/>
            <a:r>
              <a:rPr sz="1050" b="0" i="0">
                <a:solidFill>
                  <a:srgbClr val="8B94B0"/>
                </a:solidFill>
              </a:rPr>
              <a:t>Meilleure campagne (taux ouv.)</a:t>
            </a:r>
          </a:p>
        </p:txBody>
      </p:sp>
      <p:sp>
        <p:nvSpPr>
          <p:cNvPr id="27" name="TextBox 26"/>
          <p:cNvSpPr txBox="1"/>
          <p:nvPr/>
        </p:nvSpPr>
        <p:spPr>
          <a:xfrm>
            <a:off x="4663440" y="3035808"/>
            <a:ext cx="1371600" cy="292608"/>
          </a:xfrm>
          <a:prstGeom prst="rect">
            <a:avLst/>
          </a:prstGeom>
          <a:noFill/>
        </p:spPr>
        <p:txBody>
          <a:bodyPr wrap="square">
            <a:spAutoFit/>
          </a:bodyPr>
          <a:lstStyle/>
          <a:p>
            <a:pPr algn="r"/>
            <a:r>
              <a:rPr sz="1200" b="1" i="0">
                <a:solidFill>
                  <a:srgbClr val="E07D3C"/>
                </a:solidFill>
              </a:rPr>
              <a:t>41%</a:t>
            </a:r>
          </a:p>
        </p:txBody>
      </p:sp>
      <p:sp>
        <p:nvSpPr>
          <p:cNvPr id="28" name="TextBox 27"/>
          <p:cNvSpPr txBox="1"/>
          <p:nvPr/>
        </p:nvSpPr>
        <p:spPr>
          <a:xfrm>
            <a:off x="6172200" y="3054096"/>
            <a:ext cx="1828800" cy="256032"/>
          </a:xfrm>
          <a:prstGeom prst="rect">
            <a:avLst/>
          </a:prstGeom>
          <a:noFill/>
        </p:spPr>
        <p:txBody>
          <a:bodyPr wrap="square">
            <a:spAutoFit/>
          </a:bodyPr>
          <a:lstStyle/>
          <a:p>
            <a:pPr algn="l"/>
            <a:r>
              <a:rPr sz="900" b="0" i="0">
                <a:solidFill>
                  <a:srgbClr val="8B94B0"/>
                </a:solidFill>
              </a:rPr>
              <a:t>Campagne avocat · objet IA · Mardi 9h15</a:t>
            </a:r>
          </a:p>
        </p:txBody>
      </p:sp>
      <p:sp>
        <p:nvSpPr>
          <p:cNvPr id="29" name="Rectangle 28"/>
          <p:cNvSpPr/>
          <p:nvPr/>
        </p:nvSpPr>
        <p:spPr>
          <a:xfrm>
            <a:off x="365760" y="3438144"/>
            <a:ext cx="7772400" cy="347472"/>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502920" y="3493008"/>
            <a:ext cx="4114800" cy="256032"/>
          </a:xfrm>
          <a:prstGeom prst="rect">
            <a:avLst/>
          </a:prstGeom>
          <a:noFill/>
        </p:spPr>
        <p:txBody>
          <a:bodyPr wrap="square">
            <a:spAutoFit/>
          </a:bodyPr>
          <a:lstStyle/>
          <a:p>
            <a:pPr algn="l"/>
            <a:r>
              <a:rPr sz="1050" b="0" i="0">
                <a:solidFill>
                  <a:srgbClr val="8B94B0"/>
                </a:solidFill>
              </a:rPr>
              <a:t>Temps moyen création campagne</a:t>
            </a:r>
          </a:p>
        </p:txBody>
      </p:sp>
      <p:sp>
        <p:nvSpPr>
          <p:cNvPr id="31" name="TextBox 30"/>
          <p:cNvSpPr txBox="1"/>
          <p:nvPr/>
        </p:nvSpPr>
        <p:spPr>
          <a:xfrm>
            <a:off x="4663440" y="3474720"/>
            <a:ext cx="1371600" cy="292608"/>
          </a:xfrm>
          <a:prstGeom prst="rect">
            <a:avLst/>
          </a:prstGeom>
          <a:noFill/>
        </p:spPr>
        <p:txBody>
          <a:bodyPr wrap="square">
            <a:spAutoFit/>
          </a:bodyPr>
          <a:lstStyle/>
          <a:p>
            <a:pPr algn="r"/>
            <a:r>
              <a:rPr sz="1200" b="1" i="0">
                <a:solidFill>
                  <a:srgbClr val="10B981"/>
                </a:solidFill>
              </a:rPr>
              <a:t>28 min</a:t>
            </a:r>
          </a:p>
        </p:txBody>
      </p:sp>
      <p:sp>
        <p:nvSpPr>
          <p:cNvPr id="32" name="TextBox 31"/>
          <p:cNvSpPr txBox="1"/>
          <p:nvPr/>
        </p:nvSpPr>
        <p:spPr>
          <a:xfrm>
            <a:off x="6172200" y="3493008"/>
            <a:ext cx="1828800" cy="256032"/>
          </a:xfrm>
          <a:prstGeom prst="rect">
            <a:avLst/>
          </a:prstGeom>
          <a:noFill/>
        </p:spPr>
        <p:txBody>
          <a:bodyPr wrap="square">
            <a:spAutoFit/>
          </a:bodyPr>
          <a:lstStyle/>
          <a:p>
            <a:pPr algn="l"/>
            <a:r>
              <a:rPr sz="900" b="0" i="0">
                <a:solidFill>
                  <a:srgbClr val="8B94B0"/>
                </a:solidFill>
              </a:rPr>
              <a:t>vs 2-3h sans HEREBO (rédaction manuelle)</a:t>
            </a:r>
          </a:p>
        </p:txBody>
      </p:sp>
      <p:sp>
        <p:nvSpPr>
          <p:cNvPr id="33" name="Rectangle 32"/>
          <p:cNvSpPr/>
          <p:nvPr/>
        </p:nvSpPr>
        <p:spPr>
          <a:xfrm>
            <a:off x="365760" y="3877056"/>
            <a:ext cx="7772400" cy="347472"/>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TextBox 33"/>
          <p:cNvSpPr txBox="1"/>
          <p:nvPr/>
        </p:nvSpPr>
        <p:spPr>
          <a:xfrm>
            <a:off x="502920" y="3931920"/>
            <a:ext cx="4114800" cy="256032"/>
          </a:xfrm>
          <a:prstGeom prst="rect">
            <a:avLst/>
          </a:prstGeom>
          <a:noFill/>
        </p:spPr>
        <p:txBody>
          <a:bodyPr wrap="square">
            <a:spAutoFit/>
          </a:bodyPr>
          <a:lstStyle/>
          <a:p>
            <a:pPr algn="l"/>
            <a:r>
              <a:rPr sz="1050" b="0" i="0">
                <a:solidFill>
                  <a:srgbClr val="8B94B0"/>
                </a:solidFill>
              </a:rPr>
              <a:t>Campagnes créées / cabinet</a:t>
            </a:r>
          </a:p>
        </p:txBody>
      </p:sp>
      <p:sp>
        <p:nvSpPr>
          <p:cNvPr id="35" name="TextBox 34"/>
          <p:cNvSpPr txBox="1"/>
          <p:nvPr/>
        </p:nvSpPr>
        <p:spPr>
          <a:xfrm>
            <a:off x="4663440" y="3913632"/>
            <a:ext cx="1371600" cy="292608"/>
          </a:xfrm>
          <a:prstGeom prst="rect">
            <a:avLst/>
          </a:prstGeom>
          <a:noFill/>
        </p:spPr>
        <p:txBody>
          <a:bodyPr wrap="square">
            <a:spAutoFit/>
          </a:bodyPr>
          <a:lstStyle/>
          <a:p>
            <a:pPr algn="r"/>
            <a:r>
              <a:rPr sz="1200" b="1" i="0">
                <a:solidFill>
                  <a:srgbClr val="EEF2FF"/>
                </a:solidFill>
              </a:rPr>
              <a:t>2.4 / mois</a:t>
            </a:r>
          </a:p>
        </p:txBody>
      </p:sp>
      <p:sp>
        <p:nvSpPr>
          <p:cNvPr id="36" name="TextBox 35"/>
          <p:cNvSpPr txBox="1"/>
          <p:nvPr/>
        </p:nvSpPr>
        <p:spPr>
          <a:xfrm>
            <a:off x="6172200" y="3931920"/>
            <a:ext cx="1828800" cy="256032"/>
          </a:xfrm>
          <a:prstGeom prst="rect">
            <a:avLst/>
          </a:prstGeom>
          <a:noFill/>
        </p:spPr>
        <p:txBody>
          <a:bodyPr wrap="square">
            <a:spAutoFit/>
          </a:bodyPr>
          <a:lstStyle/>
          <a:p>
            <a:pPr algn="l"/>
            <a:r>
              <a:rPr sz="900" b="0" i="0">
                <a:solidFill>
                  <a:srgbClr val="8B94B0"/>
                </a:solidFill>
              </a:rPr>
              <a:t>Moyenne pilotes M1-M3</a:t>
            </a:r>
          </a:p>
        </p:txBody>
      </p:sp>
      <p:sp>
        <p:nvSpPr>
          <p:cNvPr id="37" name="Rectangle 36"/>
          <p:cNvSpPr/>
          <p:nvPr/>
        </p:nvSpPr>
        <p:spPr>
          <a:xfrm>
            <a:off x="365760" y="4315968"/>
            <a:ext cx="7772400" cy="347472"/>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8" name="TextBox 37"/>
          <p:cNvSpPr txBox="1"/>
          <p:nvPr/>
        </p:nvSpPr>
        <p:spPr>
          <a:xfrm>
            <a:off x="502920" y="4370831"/>
            <a:ext cx="4114800" cy="256032"/>
          </a:xfrm>
          <a:prstGeom prst="rect">
            <a:avLst/>
          </a:prstGeom>
          <a:noFill/>
        </p:spPr>
        <p:txBody>
          <a:bodyPr wrap="square">
            <a:spAutoFit/>
          </a:bodyPr>
          <a:lstStyle/>
          <a:p>
            <a:pPr algn="l"/>
            <a:r>
              <a:rPr sz="1050" b="0" i="0">
                <a:solidFill>
                  <a:srgbClr val="8B94B0"/>
                </a:solidFill>
              </a:rPr>
              <a:t>Prospects chauds identifiés</a:t>
            </a:r>
          </a:p>
        </p:txBody>
      </p:sp>
      <p:sp>
        <p:nvSpPr>
          <p:cNvPr id="39" name="TextBox 38"/>
          <p:cNvSpPr txBox="1"/>
          <p:nvPr/>
        </p:nvSpPr>
        <p:spPr>
          <a:xfrm>
            <a:off x="4663440" y="4352544"/>
            <a:ext cx="1371600" cy="292608"/>
          </a:xfrm>
          <a:prstGeom prst="rect">
            <a:avLst/>
          </a:prstGeom>
          <a:noFill/>
        </p:spPr>
        <p:txBody>
          <a:bodyPr wrap="square">
            <a:spAutoFit/>
          </a:bodyPr>
          <a:lstStyle/>
          <a:p>
            <a:pPr algn="r"/>
            <a:r>
              <a:rPr sz="1200" b="1" i="0">
                <a:solidFill>
                  <a:srgbClr val="E07D3C"/>
                </a:solidFill>
              </a:rPr>
              <a:t>23 / camp.</a:t>
            </a:r>
          </a:p>
        </p:txBody>
      </p:sp>
      <p:sp>
        <p:nvSpPr>
          <p:cNvPr id="40" name="TextBox 39"/>
          <p:cNvSpPr txBox="1"/>
          <p:nvPr/>
        </p:nvSpPr>
        <p:spPr>
          <a:xfrm>
            <a:off x="6172200" y="4370831"/>
            <a:ext cx="1828800" cy="256032"/>
          </a:xfrm>
          <a:prstGeom prst="rect">
            <a:avLst/>
          </a:prstGeom>
          <a:noFill/>
        </p:spPr>
        <p:txBody>
          <a:bodyPr wrap="square">
            <a:spAutoFit/>
          </a:bodyPr>
          <a:lstStyle/>
          <a:p>
            <a:pPr algn="l"/>
            <a:r>
              <a:rPr sz="900" b="0" i="0">
                <a:solidFill>
                  <a:srgbClr val="8B94B0"/>
                </a:solidFill>
              </a:rPr>
              <a:t>Score IA &gt; 75 · Taux de conversion estimé : 34%</a:t>
            </a:r>
          </a:p>
        </p:txBody>
      </p:sp>
      <p:sp>
        <p:nvSpPr>
          <p:cNvPr id="41" name="Rectangle 40"/>
          <p:cNvSpPr/>
          <p:nvPr/>
        </p:nvSpPr>
        <p:spPr>
          <a:xfrm>
            <a:off x="365760" y="4754879"/>
            <a:ext cx="7772400" cy="347472"/>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2" name="TextBox 41"/>
          <p:cNvSpPr txBox="1"/>
          <p:nvPr/>
        </p:nvSpPr>
        <p:spPr>
          <a:xfrm>
            <a:off x="502920" y="4809743"/>
            <a:ext cx="4114800" cy="256032"/>
          </a:xfrm>
          <a:prstGeom prst="rect">
            <a:avLst/>
          </a:prstGeom>
          <a:noFill/>
        </p:spPr>
        <p:txBody>
          <a:bodyPr wrap="square">
            <a:spAutoFit/>
          </a:bodyPr>
          <a:lstStyle/>
          <a:p>
            <a:pPr algn="l"/>
            <a:r>
              <a:rPr sz="1050" b="0" i="0">
                <a:solidFill>
                  <a:srgbClr val="8B94B0"/>
                </a:solidFill>
              </a:rPr>
              <a:t>Conformité déontologique</a:t>
            </a:r>
          </a:p>
        </p:txBody>
      </p:sp>
      <p:sp>
        <p:nvSpPr>
          <p:cNvPr id="43" name="TextBox 42"/>
          <p:cNvSpPr txBox="1"/>
          <p:nvPr/>
        </p:nvSpPr>
        <p:spPr>
          <a:xfrm>
            <a:off x="4663440" y="4791455"/>
            <a:ext cx="1371600" cy="292608"/>
          </a:xfrm>
          <a:prstGeom prst="rect">
            <a:avLst/>
          </a:prstGeom>
          <a:noFill/>
        </p:spPr>
        <p:txBody>
          <a:bodyPr wrap="square">
            <a:spAutoFit/>
          </a:bodyPr>
          <a:lstStyle/>
          <a:p>
            <a:pPr algn="r"/>
            <a:r>
              <a:rPr sz="1200" b="1" i="0">
                <a:solidFill>
                  <a:srgbClr val="10B981"/>
                </a:solidFill>
              </a:rPr>
              <a:t>100%</a:t>
            </a:r>
          </a:p>
        </p:txBody>
      </p:sp>
      <p:sp>
        <p:nvSpPr>
          <p:cNvPr id="44" name="TextBox 43"/>
          <p:cNvSpPr txBox="1"/>
          <p:nvPr/>
        </p:nvSpPr>
        <p:spPr>
          <a:xfrm>
            <a:off x="6172200" y="4809743"/>
            <a:ext cx="1828800" cy="256032"/>
          </a:xfrm>
          <a:prstGeom prst="rect">
            <a:avLst/>
          </a:prstGeom>
          <a:noFill/>
        </p:spPr>
        <p:txBody>
          <a:bodyPr wrap="square">
            <a:spAutoFit/>
          </a:bodyPr>
          <a:lstStyle/>
          <a:p>
            <a:pPr algn="l"/>
            <a:r>
              <a:rPr sz="900" b="0" i="0">
                <a:solidFill>
                  <a:srgbClr val="8B94B0"/>
                </a:solidFill>
              </a:rPr>
              <a:t>Zéro incident · RIN + OEC · AWS Paris</a:t>
            </a:r>
          </a:p>
        </p:txBody>
      </p:sp>
      <p:sp>
        <p:nvSpPr>
          <p:cNvPr id="45" name="Rectangle 44"/>
          <p:cNvSpPr/>
          <p:nvPr/>
        </p:nvSpPr>
        <p:spPr>
          <a:xfrm>
            <a:off x="8366760" y="2560320"/>
            <a:ext cx="3474720" cy="2615184"/>
          </a:xfrm>
          <a:prstGeom prst="rect">
            <a:avLst/>
          </a:prstGeom>
          <a:solidFill>
            <a:srgbClr val="161A2C"/>
          </a:solidFill>
          <a:ln w="9144">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6" name="TextBox 45"/>
          <p:cNvSpPr txBox="1"/>
          <p:nvPr/>
        </p:nvSpPr>
        <p:spPr>
          <a:xfrm>
            <a:off x="8366760" y="2633472"/>
            <a:ext cx="3474720" cy="274320"/>
          </a:xfrm>
          <a:prstGeom prst="rect">
            <a:avLst/>
          </a:prstGeom>
          <a:noFill/>
        </p:spPr>
        <p:txBody>
          <a:bodyPr wrap="square">
            <a:spAutoFit/>
          </a:bodyPr>
          <a:lstStyle/>
          <a:p>
            <a:pPr algn="ctr"/>
            <a:r>
              <a:rPr sz="1100" b="1" i="0">
                <a:solidFill>
                  <a:srgbClr val="E07D3C"/>
                </a:solidFill>
              </a:rPr>
              <a:t>Prochaine étape</a:t>
            </a:r>
          </a:p>
        </p:txBody>
      </p:sp>
      <p:sp>
        <p:nvSpPr>
          <p:cNvPr id="47" name="TextBox 46"/>
          <p:cNvSpPr txBox="1"/>
          <p:nvPr/>
        </p:nvSpPr>
        <p:spPr>
          <a:xfrm>
            <a:off x="8458200" y="2999232"/>
            <a:ext cx="3291840" cy="347472"/>
          </a:xfrm>
          <a:prstGeom prst="rect">
            <a:avLst/>
          </a:prstGeom>
          <a:noFill/>
        </p:spPr>
        <p:txBody>
          <a:bodyPr wrap="square">
            <a:spAutoFit/>
          </a:bodyPr>
          <a:lstStyle/>
          <a:p>
            <a:pPr algn="l"/>
            <a:r>
              <a:rPr sz="1000" b="0" i="0">
                <a:solidFill>
                  <a:srgbClr val="EEF2FF"/>
                </a:solidFill>
              </a:rPr>
              <a:t>🚀  Beta publique · M+4</a:t>
            </a:r>
          </a:p>
        </p:txBody>
      </p:sp>
      <p:sp>
        <p:nvSpPr>
          <p:cNvPr id="48" name="TextBox 47"/>
          <p:cNvSpPr txBox="1"/>
          <p:nvPr/>
        </p:nvSpPr>
        <p:spPr>
          <a:xfrm>
            <a:off x="8458200" y="3438144"/>
            <a:ext cx="3291840" cy="347472"/>
          </a:xfrm>
          <a:prstGeom prst="rect">
            <a:avLst/>
          </a:prstGeom>
          <a:noFill/>
        </p:spPr>
        <p:txBody>
          <a:bodyPr wrap="square">
            <a:spAutoFit/>
          </a:bodyPr>
          <a:lstStyle/>
          <a:p>
            <a:pPr algn="l"/>
            <a:r>
              <a:rPr sz="1000" b="0" i="0">
                <a:solidFill>
                  <a:srgbClr val="EEF2FF"/>
                </a:solidFill>
              </a:rPr>
              <a:t>📍  250 cabinets cibles France</a:t>
            </a:r>
          </a:p>
        </p:txBody>
      </p:sp>
      <p:sp>
        <p:nvSpPr>
          <p:cNvPr id="49" name="TextBox 48"/>
          <p:cNvSpPr txBox="1"/>
          <p:nvPr/>
        </p:nvSpPr>
        <p:spPr>
          <a:xfrm>
            <a:off x="8458200" y="3877056"/>
            <a:ext cx="3291840" cy="347472"/>
          </a:xfrm>
          <a:prstGeom prst="rect">
            <a:avLst/>
          </a:prstGeom>
          <a:noFill/>
        </p:spPr>
        <p:txBody>
          <a:bodyPr wrap="square">
            <a:spAutoFit/>
          </a:bodyPr>
          <a:lstStyle/>
          <a:p>
            <a:pPr algn="l"/>
            <a:r>
              <a:rPr sz="1000" b="0" i="0">
                <a:solidFill>
                  <a:srgbClr val="EEF2FF"/>
                </a:solidFill>
              </a:rPr>
              <a:t>🎯  ABM avocats Paris · Lyon</a:t>
            </a:r>
          </a:p>
        </p:txBody>
      </p:sp>
      <p:sp>
        <p:nvSpPr>
          <p:cNvPr id="50" name="TextBox 49"/>
          <p:cNvSpPr txBox="1"/>
          <p:nvPr/>
        </p:nvSpPr>
        <p:spPr>
          <a:xfrm>
            <a:off x="8458200" y="4315968"/>
            <a:ext cx="3291840" cy="347472"/>
          </a:xfrm>
          <a:prstGeom prst="rect">
            <a:avLst/>
          </a:prstGeom>
          <a:noFill/>
        </p:spPr>
        <p:txBody>
          <a:bodyPr wrap="square">
            <a:spAutoFit/>
          </a:bodyPr>
          <a:lstStyle/>
          <a:p>
            <a:pPr algn="l"/>
            <a:r>
              <a:rPr sz="1000" b="0" i="0">
                <a:solidFill>
                  <a:srgbClr val="EEF2FF"/>
                </a:solidFill>
              </a:rPr>
              <a:t>📊  ARR objectif M12 : 2.1M€</a:t>
            </a:r>
          </a:p>
        </p:txBody>
      </p:sp>
      <p:sp>
        <p:nvSpPr>
          <p:cNvPr id="51" name="TextBox 50"/>
          <p:cNvSpPr txBox="1"/>
          <p:nvPr/>
        </p:nvSpPr>
        <p:spPr>
          <a:xfrm>
            <a:off x="8458200" y="4754879"/>
            <a:ext cx="3291840" cy="347472"/>
          </a:xfrm>
          <a:prstGeom prst="rect">
            <a:avLst/>
          </a:prstGeom>
          <a:noFill/>
        </p:spPr>
        <p:txBody>
          <a:bodyPr wrap="square">
            <a:spAutoFit/>
          </a:bodyPr>
          <a:lstStyle/>
          <a:p>
            <a:pPr algn="l"/>
            <a:r>
              <a:rPr sz="1000" b="0" i="0">
                <a:solidFill>
                  <a:srgbClr val="EEF2FF"/>
                </a:solidFill>
              </a:rPr>
              <a:t>🤝  1er closing investisseur : M+6</a:t>
            </a:r>
          </a:p>
        </p:txBody>
      </p:sp>
      <p:sp>
        <p:nvSpPr>
          <p:cNvPr id="52" name="Rectangle 51"/>
          <p:cNvSpPr/>
          <p:nvPr/>
        </p:nvSpPr>
        <p:spPr>
          <a:xfrm>
            <a:off x="0" y="0"/>
            <a:ext cx="12191695" cy="201168"/>
          </a:xfrm>
          <a:prstGeom prst="rect">
            <a:avLst/>
          </a:prstGeom>
          <a:solidFill>
            <a:srgbClr val="218C5B"/>
          </a:solidFill>
          <a:ln>
            <a:noFill/>
          </a:ln>
          <a:effectLst/>
        </p:spPr>
        <p:style>
          <a:lnRef idx="1">
            <a:schemeClr val="accent1"/>
          </a:lnRef>
          <a:fillRef idx="3">
            <a:schemeClr val="accent1"/>
          </a:fillRef>
          <a:effectRef idx="2">
            <a:schemeClr val="accent1"/>
          </a:effectRef>
          <a:fontRef idx="minor">
            <a:schemeClr val="lt1"/>
          </a:fontRef>
        </p:style>
        <p:txBody>
          <a:bodyPr rtlCol="0" anchor="ctr" tIns="0" bIns="0"/>
          <a:lstStyle/>
          <a:p>
            <a:pPr algn="ctr"/>
            <a:r>
              <a:rPr sz="900" b="1">
                <a:solidFill>
                  <a:srgbClr val="FFFFFF"/>
                </a:solidFill>
              </a:rPr>
              <a:t>PUBLIABLE — VERSION OFFICIELLE</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8090F"/>
        </a:solidFill>
        <a:effectLst/>
      </p:bgPr>
    </p:bg>
    <p:spTree>
      <p:nvGrpSpPr>
        <p:cNvPr id="1" name=""/>
        <p:cNvGrpSpPr/>
        <p:nvPr/>
      </p:nvGrpSpPr>
      <p:grpSpPr/>
      <p:sp>
        <p:nvSpPr>
          <p:cNvPr id="2" name="Rectangle 1"/>
          <p:cNvSpPr/>
          <p:nvPr/>
        </p:nvSpPr>
        <p:spPr>
          <a:xfrm>
            <a:off x="0" y="0"/>
            <a:ext cx="12191695" cy="201168"/>
          </a:xfrm>
          <a:prstGeom prst="rect">
            <a:avLst/>
          </a:prstGeom>
          <a:solidFill>
            <a:srgbClr val="218C5B"/>
          </a:solidFill>
          <a:ln>
            <a:noFill/>
          </a:ln>
          <a:effectLst/>
        </p:spPr>
        <p:style>
          <a:lnRef idx="1">
            <a:schemeClr val="accent1"/>
          </a:lnRef>
          <a:fillRef idx="3">
            <a:schemeClr val="accent1"/>
          </a:fillRef>
          <a:effectRef idx="2">
            <a:schemeClr val="accent1"/>
          </a:effectRef>
          <a:fontRef idx="minor">
            <a:schemeClr val="lt1"/>
          </a:fontRef>
        </p:style>
        <p:txBody>
          <a:bodyPr rtlCol="0" anchor="ctr" tIns="0" bIns="0"/>
          <a:lstStyle/>
          <a:p>
            <a:pPr algn="ctr"/>
            <a:r>
              <a:rPr sz="900" b="1">
                <a:solidFill>
                  <a:srgbClr val="EEF2FF"/>
                </a:solidFill>
              </a:rPr>
              <a:t>PUBLIABLE — VERSION OFFICIELLE</a:t>
            </a:r>
          </a:p>
        </p:txBody>
      </p:sp>
      <p:sp>
        <p:nvSpPr>
          <p:cNvPr id="3" name="TextBox 2"/>
          <p:cNvSpPr txBox="1"/>
          <p:nvPr/>
        </p:nvSpPr>
        <p:spPr>
          <a:xfrm>
            <a:off x="457200" y="310896"/>
            <a:ext cx="11277295" cy="502920"/>
          </a:xfrm>
          <a:prstGeom prst="rect">
            <a:avLst/>
          </a:prstGeom>
          <a:noFill/>
        </p:spPr>
        <p:txBody>
          <a:bodyPr wrap="square">
            <a:spAutoFit/>
          </a:bodyPr>
          <a:lstStyle/>
          <a:p>
            <a:pPr algn="l"/>
            <a:r>
              <a:rPr sz="2600" b="1" i="0">
                <a:solidFill>
                  <a:srgbClr val="EEF2FF"/>
                </a:solidFill>
              </a:rPr>
              <a:t>Structure documentaire officielle</a:t>
            </a:r>
          </a:p>
        </p:txBody>
      </p:sp>
      <p:sp>
        <p:nvSpPr>
          <p:cNvPr id="4" name="TextBox 3"/>
          <p:cNvSpPr txBox="1"/>
          <p:nvPr/>
        </p:nvSpPr>
        <p:spPr>
          <a:xfrm>
            <a:off x="457200" y="786384"/>
            <a:ext cx="11277295" cy="320040"/>
          </a:xfrm>
          <a:prstGeom prst="rect">
            <a:avLst/>
          </a:prstGeom>
          <a:noFill/>
        </p:spPr>
        <p:txBody>
          <a:bodyPr wrap="square">
            <a:spAutoFit/>
          </a:bodyPr>
          <a:lstStyle/>
          <a:p>
            <a:pPr algn="l"/>
            <a:r>
              <a:rPr sz="1200" b="0" i="0">
                <a:solidFill>
                  <a:srgbClr val="8B94B0"/>
                </a:solidFill>
              </a:rPr>
              <a:t>VONIXUX GROUP · Classification des documents · Juillet 2026</a:t>
            </a:r>
          </a:p>
        </p:txBody>
      </p:sp>
      <p:sp>
        <p:nvSpPr>
          <p:cNvPr id="5" name="Rectangle 4"/>
          <p:cNvSpPr/>
          <p:nvPr/>
        </p:nvSpPr>
        <p:spPr>
          <a:xfrm>
            <a:off x="365760" y="1325880"/>
            <a:ext cx="11460175" cy="365760"/>
          </a:xfrm>
          <a:prstGeom prst="rect">
            <a:avLst/>
          </a:prstGeom>
          <a:solidFill>
            <a:srgbClr val="E07D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365760" y="1362456"/>
            <a:ext cx="2286000" cy="292608"/>
          </a:xfrm>
          <a:prstGeom prst="rect">
            <a:avLst/>
          </a:prstGeom>
          <a:noFill/>
        </p:spPr>
        <p:txBody>
          <a:bodyPr wrap="square">
            <a:spAutoFit/>
          </a:bodyPr>
          <a:lstStyle/>
          <a:p>
            <a:pPr algn="l"/>
            <a:r>
              <a:rPr sz="1100" b="1" i="0">
                <a:solidFill>
                  <a:srgbClr val="08090F"/>
                </a:solidFill>
              </a:rPr>
              <a:t>Niveau</a:t>
            </a:r>
          </a:p>
        </p:txBody>
      </p:sp>
      <p:sp>
        <p:nvSpPr>
          <p:cNvPr id="7" name="TextBox 6"/>
          <p:cNvSpPr txBox="1"/>
          <p:nvPr/>
        </p:nvSpPr>
        <p:spPr>
          <a:xfrm>
            <a:off x="2743200" y="1362456"/>
            <a:ext cx="2286000" cy="292608"/>
          </a:xfrm>
          <a:prstGeom prst="rect">
            <a:avLst/>
          </a:prstGeom>
          <a:noFill/>
        </p:spPr>
        <p:txBody>
          <a:bodyPr wrap="square">
            <a:spAutoFit/>
          </a:bodyPr>
          <a:lstStyle/>
          <a:p>
            <a:pPr algn="l"/>
            <a:r>
              <a:rPr sz="1100" b="1" i="0">
                <a:solidFill>
                  <a:srgbClr val="08090F"/>
                </a:solidFill>
              </a:rPr>
              <a:t>Usage</a:t>
            </a:r>
          </a:p>
        </p:txBody>
      </p:sp>
      <p:sp>
        <p:nvSpPr>
          <p:cNvPr id="8" name="TextBox 7"/>
          <p:cNvSpPr txBox="1"/>
          <p:nvPr/>
        </p:nvSpPr>
        <p:spPr>
          <a:xfrm>
            <a:off x="5120640" y="1362456"/>
            <a:ext cx="6339535" cy="292608"/>
          </a:xfrm>
          <a:prstGeom prst="rect">
            <a:avLst/>
          </a:prstGeom>
          <a:noFill/>
        </p:spPr>
        <p:txBody>
          <a:bodyPr wrap="square">
            <a:spAutoFit/>
          </a:bodyPr>
          <a:lstStyle/>
          <a:p>
            <a:pPr algn="l"/>
            <a:r>
              <a:rPr sz="1100" b="1" i="0">
                <a:solidFill>
                  <a:srgbClr val="08090F"/>
                </a:solidFill>
              </a:rPr>
              <a:t>Exemples</a:t>
            </a:r>
          </a:p>
        </p:txBody>
      </p:sp>
      <p:sp>
        <p:nvSpPr>
          <p:cNvPr id="9" name="Rectangle 8"/>
          <p:cNvSpPr/>
          <p:nvPr/>
        </p:nvSpPr>
        <p:spPr>
          <a:xfrm>
            <a:off x="365760" y="1737360"/>
            <a:ext cx="11460175" cy="713232"/>
          </a:xfrm>
          <a:prstGeom prst="rect">
            <a:avLst/>
          </a:prstGeom>
          <a:solidFill>
            <a:srgbClr val="1013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457200" y="1938528"/>
            <a:ext cx="2148840" cy="457200"/>
          </a:xfrm>
          <a:prstGeom prst="rect">
            <a:avLst/>
          </a:prstGeom>
          <a:noFill/>
        </p:spPr>
        <p:txBody>
          <a:bodyPr wrap="square">
            <a:spAutoFit/>
          </a:bodyPr>
          <a:lstStyle/>
          <a:p>
            <a:pPr algn="l"/>
            <a:r>
              <a:rPr sz="1100" b="1" i="0">
                <a:solidFill>
                  <a:srgbClr val="E07D3C"/>
                </a:solidFill>
              </a:rPr>
              <a:t>INTERNE</a:t>
            </a:r>
          </a:p>
        </p:txBody>
      </p:sp>
      <p:sp>
        <p:nvSpPr>
          <p:cNvPr id="11" name="TextBox 10"/>
          <p:cNvSpPr txBox="1"/>
          <p:nvPr/>
        </p:nvSpPr>
        <p:spPr>
          <a:xfrm>
            <a:off x="2834640" y="1938528"/>
            <a:ext cx="2148840" cy="457200"/>
          </a:xfrm>
          <a:prstGeom prst="rect">
            <a:avLst/>
          </a:prstGeom>
          <a:noFill/>
        </p:spPr>
        <p:txBody>
          <a:bodyPr wrap="square">
            <a:spAutoFit/>
          </a:bodyPr>
          <a:lstStyle/>
          <a:p>
            <a:pPr algn="l"/>
            <a:r>
              <a:rPr sz="1100" b="0" i="0">
                <a:solidFill>
                  <a:srgbClr val="EEF2FF"/>
                </a:solidFill>
              </a:rPr>
              <a:t>Confidentiel — jamais diffusé</a:t>
            </a:r>
          </a:p>
        </p:txBody>
      </p:sp>
      <p:sp>
        <p:nvSpPr>
          <p:cNvPr id="12" name="TextBox 11"/>
          <p:cNvSpPr txBox="1"/>
          <p:nvPr/>
        </p:nvSpPr>
        <p:spPr>
          <a:xfrm>
            <a:off x="5212079" y="1938528"/>
            <a:ext cx="6202375" cy="457200"/>
          </a:xfrm>
          <a:prstGeom prst="rect">
            <a:avLst/>
          </a:prstGeom>
          <a:noFill/>
        </p:spPr>
        <p:txBody>
          <a:bodyPr wrap="square">
            <a:spAutoFit/>
          </a:bodyPr>
          <a:lstStyle/>
          <a:p>
            <a:pPr algn="l"/>
            <a:r>
              <a:rPr sz="1050" b="0" i="0">
                <a:solidFill>
                  <a:srgbClr val="8B94B0"/>
                </a:solidFill>
              </a:rPr>
              <a:t>Analyse approfondie, scénarios E2E complets, portfolio de travail</a:t>
            </a:r>
          </a:p>
        </p:txBody>
      </p:sp>
      <p:sp>
        <p:nvSpPr>
          <p:cNvPr id="13" name="Rectangle 12"/>
          <p:cNvSpPr/>
          <p:nvPr/>
        </p:nvSpPr>
        <p:spPr>
          <a:xfrm>
            <a:off x="365760" y="2514600"/>
            <a:ext cx="11460175" cy="713232"/>
          </a:xfrm>
          <a:prstGeom prst="rect">
            <a:avLst/>
          </a:prstGeom>
          <a:solidFill>
            <a:srgbClr val="161A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457200" y="2715768"/>
            <a:ext cx="2148840" cy="457200"/>
          </a:xfrm>
          <a:prstGeom prst="rect">
            <a:avLst/>
          </a:prstGeom>
          <a:noFill/>
        </p:spPr>
        <p:txBody>
          <a:bodyPr wrap="square">
            <a:spAutoFit/>
          </a:bodyPr>
          <a:lstStyle/>
          <a:p>
            <a:pPr algn="l"/>
            <a:r>
              <a:rPr sz="1100" b="1" i="0">
                <a:solidFill>
                  <a:srgbClr val="E07D3C"/>
                </a:solidFill>
              </a:rPr>
              <a:t>PUBLIABLE</a:t>
            </a:r>
          </a:p>
        </p:txBody>
      </p:sp>
      <p:sp>
        <p:nvSpPr>
          <p:cNvPr id="15" name="TextBox 14"/>
          <p:cNvSpPr txBox="1"/>
          <p:nvPr/>
        </p:nvSpPr>
        <p:spPr>
          <a:xfrm>
            <a:off x="2834640" y="2715768"/>
            <a:ext cx="2148840" cy="457200"/>
          </a:xfrm>
          <a:prstGeom prst="rect">
            <a:avLst/>
          </a:prstGeom>
          <a:noFill/>
        </p:spPr>
        <p:txBody>
          <a:bodyPr wrap="square">
            <a:spAutoFit/>
          </a:bodyPr>
          <a:lstStyle/>
          <a:p>
            <a:pPr algn="l"/>
            <a:r>
              <a:rPr sz="1100" b="0" i="0">
                <a:solidFill>
                  <a:srgbClr val="EEF2FF"/>
                </a:solidFill>
              </a:rPr>
              <a:t>Version officielle — diffusion externe</a:t>
            </a:r>
          </a:p>
        </p:txBody>
      </p:sp>
      <p:sp>
        <p:nvSpPr>
          <p:cNvPr id="16" name="TextBox 15"/>
          <p:cNvSpPr txBox="1"/>
          <p:nvPr/>
        </p:nvSpPr>
        <p:spPr>
          <a:xfrm>
            <a:off x="5212079" y="2715768"/>
            <a:ext cx="6202375" cy="457200"/>
          </a:xfrm>
          <a:prstGeom prst="rect">
            <a:avLst/>
          </a:prstGeom>
          <a:noFill/>
        </p:spPr>
        <p:txBody>
          <a:bodyPr wrap="square">
            <a:spAutoFit/>
          </a:bodyPr>
          <a:lstStyle/>
          <a:p>
            <a:pPr algn="l"/>
            <a:r>
              <a:rPr sz="1050" b="0" i="0">
                <a:solidFill>
                  <a:srgbClr val="8B94B0"/>
                </a:solidFill>
              </a:rPr>
              <a:t>Deck investisseur, portfolio fondateur, captures produit</a:t>
            </a:r>
          </a:p>
        </p:txBody>
      </p:sp>
      <p:sp>
        <p:nvSpPr>
          <p:cNvPr id="17" name="Rectangle 16"/>
          <p:cNvSpPr/>
          <p:nvPr/>
        </p:nvSpPr>
        <p:spPr>
          <a:xfrm>
            <a:off x="365760" y="3291839"/>
            <a:ext cx="11460175" cy="713232"/>
          </a:xfrm>
          <a:prstGeom prst="rect">
            <a:avLst/>
          </a:prstGeom>
          <a:solidFill>
            <a:srgbClr val="1013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457200" y="3493008"/>
            <a:ext cx="2148840" cy="457200"/>
          </a:xfrm>
          <a:prstGeom prst="rect">
            <a:avLst/>
          </a:prstGeom>
          <a:noFill/>
        </p:spPr>
        <p:txBody>
          <a:bodyPr wrap="square">
            <a:spAutoFit/>
          </a:bodyPr>
          <a:lstStyle/>
          <a:p>
            <a:pPr algn="l"/>
            <a:r>
              <a:rPr sz="1100" b="1" i="0">
                <a:solidFill>
                  <a:srgbClr val="E07D3C"/>
                </a:solidFill>
              </a:rPr>
              <a:t>DÉMO</a:t>
            </a:r>
          </a:p>
        </p:txBody>
      </p:sp>
      <p:sp>
        <p:nvSpPr>
          <p:cNvPr id="19" name="TextBox 18"/>
          <p:cNvSpPr txBox="1"/>
          <p:nvPr/>
        </p:nvSpPr>
        <p:spPr>
          <a:xfrm>
            <a:off x="2834640" y="3493008"/>
            <a:ext cx="2148840" cy="457200"/>
          </a:xfrm>
          <a:prstGeom prst="rect">
            <a:avLst/>
          </a:prstGeom>
          <a:noFill/>
        </p:spPr>
        <p:txBody>
          <a:bodyPr wrap="square">
            <a:spAutoFit/>
          </a:bodyPr>
          <a:lstStyle/>
          <a:p>
            <a:pPr algn="l"/>
            <a:r>
              <a:rPr sz="1100" b="0" i="0">
                <a:solidFill>
                  <a:srgbClr val="EEF2FF"/>
                </a:solidFill>
              </a:rPr>
              <a:t>Démonstration — données fictives</a:t>
            </a:r>
          </a:p>
        </p:txBody>
      </p:sp>
      <p:sp>
        <p:nvSpPr>
          <p:cNvPr id="20" name="TextBox 19"/>
          <p:cNvSpPr txBox="1"/>
          <p:nvPr/>
        </p:nvSpPr>
        <p:spPr>
          <a:xfrm>
            <a:off x="5212079" y="3493008"/>
            <a:ext cx="6202375" cy="457200"/>
          </a:xfrm>
          <a:prstGeom prst="rect">
            <a:avLst/>
          </a:prstGeom>
          <a:noFill/>
        </p:spPr>
        <p:txBody>
          <a:bodyPr wrap="square">
            <a:spAutoFit/>
          </a:bodyPr>
          <a:lstStyle/>
          <a:p>
            <a:pPr algn="l"/>
            <a:r>
              <a:rPr sz="1050" b="0" i="0">
                <a:solidFill>
                  <a:srgbClr val="8B94B0"/>
                </a:solidFill>
              </a:rPr>
              <a:t>Deck démo produit, scénarios anonymisés, captures d'écran</a:t>
            </a:r>
          </a:p>
        </p:txBody>
      </p:sp>
      <p:sp>
        <p:nvSpPr>
          <p:cNvPr id="21" name="Rectangle 20"/>
          <p:cNvSpPr/>
          <p:nvPr/>
        </p:nvSpPr>
        <p:spPr>
          <a:xfrm>
            <a:off x="365760" y="4206240"/>
            <a:ext cx="11460175" cy="1051560"/>
          </a:xfrm>
          <a:prstGeom prst="rect">
            <a:avLst/>
          </a:prstGeom>
          <a:solidFill>
            <a:srgbClr val="161A2C"/>
          </a:solidFill>
          <a:ln w="12700">
            <a:solidFill>
              <a:srgbClr val="E07D3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548640" y="4343400"/>
            <a:ext cx="11094415" cy="822960"/>
          </a:xfrm>
          <a:prstGeom prst="rect">
            <a:avLst/>
          </a:prstGeom>
          <a:noFill/>
        </p:spPr>
        <p:txBody>
          <a:bodyPr wrap="square">
            <a:spAutoFit/>
          </a:bodyPr>
          <a:lstStyle/>
          <a:p>
            <a:pPr algn="l"/>
            <a:r>
              <a:rPr sz="1100" b="0" i="0">
                <a:solidFill>
                  <a:srgbClr val="8B94B0"/>
                </a:solidFill>
              </a:rPr>
              <a:t>Chaque document porte un bandeau de classification visible en tête (PDF et PPTX). Cette structure garantit qu'aucun document confidentiel ne peut être diffusé par erreur, et que chaque interlocuteur reçoit une version cohérente avec son niveau d'accès.</a:t>
            </a:r>
          </a:p>
        </p:txBody>
      </p:sp>
      <p:sp>
        <p:nvSpPr>
          <p:cNvPr id="23" name="Rectangle 22"/>
          <p:cNvSpPr/>
          <p:nvPr/>
        </p:nvSpPr>
        <p:spPr>
          <a:xfrm>
            <a:off x="0" y="6565392"/>
            <a:ext cx="12191695" cy="292608"/>
          </a:xfrm>
          <a:prstGeom prst="rect">
            <a:avLst/>
          </a:prstGeom>
          <a:solidFill>
            <a:srgbClr val="161A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320040" y="6574536"/>
            <a:ext cx="4572000" cy="256032"/>
          </a:xfrm>
          <a:prstGeom prst="rect">
            <a:avLst/>
          </a:prstGeom>
          <a:noFill/>
        </p:spPr>
        <p:txBody>
          <a:bodyPr wrap="square">
            <a:spAutoFit/>
          </a:bodyPr>
          <a:lstStyle/>
          <a:p>
            <a:pPr algn="l"/>
            <a:r>
              <a:rPr sz="1000" b="0" i="0">
                <a:solidFill>
                  <a:srgbClr val="8B94B0"/>
                </a:solidFill>
              </a:rPr>
              <a:t>herebo.io</a:t>
            </a:r>
          </a:p>
        </p:txBody>
      </p:sp>
      <p:sp>
        <p:nvSpPr>
          <p:cNvPr id="25" name="TextBox 24"/>
          <p:cNvSpPr txBox="1"/>
          <p:nvPr/>
        </p:nvSpPr>
        <p:spPr>
          <a:xfrm>
            <a:off x="0" y="6574536"/>
            <a:ext cx="11917375" cy="256032"/>
          </a:xfrm>
          <a:prstGeom prst="rect">
            <a:avLst/>
          </a:prstGeom>
          <a:noFill/>
        </p:spPr>
        <p:txBody>
          <a:bodyPr wrap="square">
            <a:spAutoFit/>
          </a:bodyPr>
          <a:lstStyle/>
          <a:p>
            <a:pPr algn="r"/>
            <a:r>
              <a:rPr sz="1000" b="0" i="0">
                <a:solidFill>
                  <a:srgbClr val="8B94B0"/>
                </a:solidFill>
              </a:rPr>
              <a:t>HEREBO · Confidentiel · Juillet 2026</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8090F"/>
        </a:solidFill>
        <a:effectLst/>
      </p:bgPr>
    </p:bg>
    <p:spTree>
      <p:nvGrpSpPr>
        <p:cNvPr id="1" name=""/>
        <p:cNvGrpSpPr/>
        <p:nvPr/>
      </p:nvGrpSpPr>
      <p:grpSpPr/>
      <p:sp>
        <p:nvSpPr>
          <p:cNvPr id="2" name="Rectangle 1"/>
          <p:cNvSpPr/>
          <p:nvPr/>
        </p:nvSpPr>
        <p:spPr>
          <a:xfrm>
            <a:off x="0" y="6537960"/>
            <a:ext cx="12191695" cy="320040"/>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274320" y="6565392"/>
            <a:ext cx="8229600" cy="256032"/>
          </a:xfrm>
          <a:prstGeom prst="rect">
            <a:avLst/>
          </a:prstGeom>
          <a:noFill/>
        </p:spPr>
        <p:txBody>
          <a:bodyPr wrap="square">
            <a:spAutoFit/>
          </a:bodyPr>
          <a:lstStyle/>
          <a:p>
            <a:pPr algn="l"/>
            <a:r>
              <a:rPr sz="900" b="0" i="0">
                <a:solidFill>
                  <a:srgbClr val="8B94B0"/>
                </a:solidFill>
              </a:rPr>
              <a:t>HEREBO · Confidentiel · Juillet 2026</a:t>
            </a:r>
          </a:p>
        </p:txBody>
      </p:sp>
      <p:sp>
        <p:nvSpPr>
          <p:cNvPr id="4" name="TextBox 3"/>
          <p:cNvSpPr txBox="1"/>
          <p:nvPr/>
        </p:nvSpPr>
        <p:spPr>
          <a:xfrm>
            <a:off x="10332720" y="6565392"/>
            <a:ext cx="1645920" cy="256032"/>
          </a:xfrm>
          <a:prstGeom prst="rect">
            <a:avLst/>
          </a:prstGeom>
          <a:noFill/>
        </p:spPr>
        <p:txBody>
          <a:bodyPr wrap="square">
            <a:spAutoFit/>
          </a:bodyPr>
          <a:lstStyle/>
          <a:p>
            <a:pPr algn="r"/>
            <a:r>
              <a:rPr sz="900" b="0" i="0">
                <a:solidFill>
                  <a:srgbClr val="E07D3C"/>
                </a:solidFill>
              </a:rPr>
              <a:t>herebo.io</a:t>
            </a:r>
          </a:p>
        </p:txBody>
      </p:sp>
      <p:sp>
        <p:nvSpPr>
          <p:cNvPr id="5" name="TextBox 4"/>
          <p:cNvSpPr txBox="1"/>
          <p:nvPr/>
        </p:nvSpPr>
        <p:spPr>
          <a:xfrm>
            <a:off x="457200" y="201168"/>
            <a:ext cx="11247120" cy="658368"/>
          </a:xfrm>
          <a:prstGeom prst="rect">
            <a:avLst/>
          </a:prstGeom>
          <a:noFill/>
        </p:spPr>
        <p:txBody>
          <a:bodyPr wrap="square">
            <a:spAutoFit/>
          </a:bodyPr>
          <a:lstStyle/>
          <a:p>
            <a:pPr algn="l"/>
            <a:r>
              <a:rPr sz="2800" b="1" i="0">
                <a:solidFill>
                  <a:srgbClr val="EEF2FF"/>
                </a:solidFill>
              </a:rPr>
              <a:t>Le problème — 180 000 professionnels sans outil adapté</a:t>
            </a:r>
          </a:p>
        </p:txBody>
      </p:sp>
      <p:sp>
        <p:nvSpPr>
          <p:cNvPr id="6" name="Rectangle 5"/>
          <p:cNvSpPr/>
          <p:nvPr/>
        </p:nvSpPr>
        <p:spPr>
          <a:xfrm>
            <a:off x="457200" y="932688"/>
            <a:ext cx="11247120" cy="50292"/>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457200" y="1325880"/>
            <a:ext cx="11247120" cy="1417320"/>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457200" y="1325880"/>
            <a:ext cx="73152" cy="1417320"/>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685800" y="1417320"/>
            <a:ext cx="10881360" cy="1261872"/>
          </a:xfrm>
          <a:prstGeom prst="rect">
            <a:avLst/>
          </a:prstGeom>
          <a:noFill/>
        </p:spPr>
        <p:txBody>
          <a:bodyPr wrap="square">
            <a:spAutoFit/>
          </a:bodyPr>
          <a:lstStyle/>
          <a:p>
            <a:pPr algn="l"/>
            <a:r>
              <a:rPr sz="1400" b="0" i="1">
                <a:solidFill>
                  <a:srgbClr val="EEF2FF"/>
                </a:solidFill>
              </a:rPr>
              <a:t>"En 2024, la Commission de Bavière a condamné l'usage de Mailchimp par une organisation allemande pour violation du RGPD. Vos cabinets clients s'exposent exactement au même risque."</a:t>
            </a:r>
          </a:p>
        </p:txBody>
      </p:sp>
      <p:sp>
        <p:nvSpPr>
          <p:cNvPr id="10" name="Rectangle 9"/>
          <p:cNvSpPr/>
          <p:nvPr/>
        </p:nvSpPr>
        <p:spPr>
          <a:xfrm>
            <a:off x="256032" y="2816352"/>
            <a:ext cx="3749039" cy="3474720"/>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256032" y="2816352"/>
            <a:ext cx="3749039" cy="59436"/>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420624" y="2907792"/>
            <a:ext cx="3474720" cy="475488"/>
          </a:xfrm>
          <a:prstGeom prst="rect">
            <a:avLst/>
          </a:prstGeom>
          <a:noFill/>
        </p:spPr>
        <p:txBody>
          <a:bodyPr wrap="square">
            <a:spAutoFit/>
          </a:bodyPr>
          <a:lstStyle/>
          <a:p>
            <a:pPr algn="l"/>
            <a:r>
              <a:rPr sz="1300" b="1" i="0">
                <a:solidFill>
                  <a:srgbClr val="E07D3C"/>
                </a:solidFill>
              </a:rPr>
              <a:t>🔒 RGPD renforcé</a:t>
            </a:r>
          </a:p>
        </p:txBody>
      </p:sp>
      <p:sp>
        <p:nvSpPr>
          <p:cNvPr id="13" name="TextBox 12"/>
          <p:cNvSpPr txBox="1"/>
          <p:nvPr/>
        </p:nvSpPr>
        <p:spPr>
          <a:xfrm>
            <a:off x="420624" y="3438144"/>
            <a:ext cx="3474720" cy="2743200"/>
          </a:xfrm>
          <a:prstGeom prst="rect">
            <a:avLst/>
          </a:prstGeom>
          <a:noFill/>
        </p:spPr>
        <p:txBody>
          <a:bodyPr wrap="square">
            <a:spAutoFit/>
          </a:bodyPr>
          <a:lstStyle/>
          <a:p>
            <a:pPr>
              <a:spcAft>
                <a:spcPts val="700"/>
              </a:spcAft>
            </a:pPr>
            <a:r>
              <a:rPr sz="1100">
                <a:solidFill>
                  <a:srgbClr val="EEF2FF"/>
                </a:solidFill>
              </a:rPr>
              <a:t>Données clients ultra-sensibles</a:t>
            </a:r>
          </a:p>
          <a:p>
            <a:pPr>
              <a:spcAft>
                <a:spcPts val="700"/>
              </a:spcAft>
            </a:pPr>
            <a:r>
              <a:rPr sz="1100">
                <a:solidFill>
                  <a:srgbClr val="EEF2FF"/>
                </a:solidFill>
              </a:rPr>
              <a:t>Cloud Act US applicable à</a:t>
            </a:r>
          </a:p>
          <a:p>
            <a:pPr>
              <a:spcAft>
                <a:spcPts val="700"/>
              </a:spcAft>
            </a:pPr>
            <a:r>
              <a:rPr sz="1100">
                <a:solidFill>
                  <a:srgbClr val="EEF2FF"/>
                </a:solidFill>
              </a:rPr>
              <a:t>tous les outils américains</a:t>
            </a:r>
          </a:p>
          <a:p>
            <a:pPr>
              <a:spcAft>
                <a:spcPts val="700"/>
              </a:spcAft>
            </a:pPr>
            <a:r>
              <a:rPr sz="1100">
                <a:solidFill>
                  <a:srgbClr val="EEF2FF"/>
                </a:solidFill>
              </a:rPr>
              <a:t/>
            </a:r>
          </a:p>
          <a:p>
            <a:pPr>
              <a:spcAft>
                <a:spcPts val="700"/>
              </a:spcAft>
            </a:pPr>
            <a:r>
              <a:rPr sz="1100">
                <a:solidFill>
                  <a:srgbClr val="EEF2FF"/>
                </a:solidFill>
              </a:rPr>
              <a:t>Hébergement EU obligatoire</a:t>
            </a:r>
          </a:p>
          <a:p>
            <a:pPr>
              <a:spcAft>
                <a:spcPts val="700"/>
              </a:spcAft>
            </a:pPr>
            <a:r>
              <a:rPr sz="1100">
                <a:solidFill>
                  <a:srgbClr val="EEF2FF"/>
                </a:solidFill>
              </a:rPr>
              <a:t>pour les professions réglementées</a:t>
            </a:r>
          </a:p>
        </p:txBody>
      </p:sp>
      <p:sp>
        <p:nvSpPr>
          <p:cNvPr id="14" name="Rectangle 13"/>
          <p:cNvSpPr/>
          <p:nvPr/>
        </p:nvSpPr>
        <p:spPr>
          <a:xfrm>
            <a:off x="4142232" y="2816352"/>
            <a:ext cx="3749039" cy="3474720"/>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4142232" y="2816352"/>
            <a:ext cx="3749039" cy="59436"/>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4306824" y="2907792"/>
            <a:ext cx="3474720" cy="475488"/>
          </a:xfrm>
          <a:prstGeom prst="rect">
            <a:avLst/>
          </a:prstGeom>
          <a:noFill/>
        </p:spPr>
        <p:txBody>
          <a:bodyPr wrap="square">
            <a:spAutoFit/>
          </a:bodyPr>
          <a:lstStyle/>
          <a:p>
            <a:pPr algn="l"/>
            <a:r>
              <a:rPr sz="1300" b="1" i="0">
                <a:solidFill>
                  <a:srgbClr val="E07D3C"/>
                </a:solidFill>
              </a:rPr>
              <a:t>⚖️ Règles déontologiques</a:t>
            </a:r>
          </a:p>
        </p:txBody>
      </p:sp>
      <p:sp>
        <p:nvSpPr>
          <p:cNvPr id="17" name="TextBox 16"/>
          <p:cNvSpPr txBox="1"/>
          <p:nvPr/>
        </p:nvSpPr>
        <p:spPr>
          <a:xfrm>
            <a:off x="4306824" y="3438144"/>
            <a:ext cx="3474720" cy="2743200"/>
          </a:xfrm>
          <a:prstGeom prst="rect">
            <a:avLst/>
          </a:prstGeom>
          <a:noFill/>
        </p:spPr>
        <p:txBody>
          <a:bodyPr wrap="square">
            <a:spAutoFit/>
          </a:bodyPr>
          <a:lstStyle/>
          <a:p>
            <a:pPr>
              <a:spcAft>
                <a:spcPts val="700"/>
              </a:spcAft>
            </a:pPr>
            <a:r>
              <a:rPr sz="1100">
                <a:solidFill>
                  <a:srgbClr val="EEF2FF"/>
                </a:solidFill>
              </a:rPr>
              <a:t>CNB encadre la communication</a:t>
            </a:r>
          </a:p>
          <a:p>
            <a:pPr>
              <a:spcAft>
                <a:spcPts val="700"/>
              </a:spcAft>
            </a:pPr>
            <a:r>
              <a:rPr sz="1100">
                <a:solidFill>
                  <a:srgbClr val="EEF2FF"/>
                </a:solidFill>
              </a:rPr>
              <a:t>des avocats (RIN)</a:t>
            </a:r>
          </a:p>
          <a:p>
            <a:pPr>
              <a:spcAft>
                <a:spcPts val="700"/>
              </a:spcAft>
            </a:pPr>
            <a:r>
              <a:rPr sz="1100">
                <a:solidFill>
                  <a:srgbClr val="EEF2FF"/>
                </a:solidFill>
              </a:rPr>
              <a:t>OEC régule les EC</a:t>
            </a:r>
          </a:p>
          <a:p>
            <a:pPr>
              <a:spcAft>
                <a:spcPts val="700"/>
              </a:spcAft>
            </a:pPr>
            <a:r>
              <a:rPr sz="1100">
                <a:solidFill>
                  <a:srgbClr val="EEF2FF"/>
                </a:solidFill>
              </a:rPr>
              <a:t>CSN régule les notaires</a:t>
            </a:r>
          </a:p>
          <a:p>
            <a:pPr>
              <a:spcAft>
                <a:spcPts val="700"/>
              </a:spcAft>
            </a:pPr>
            <a:r>
              <a:rPr sz="1100">
                <a:solidFill>
                  <a:srgbClr val="EEF2FF"/>
                </a:solidFill>
              </a:rPr>
              <a:t/>
            </a:r>
          </a:p>
          <a:p>
            <a:pPr>
              <a:spcAft>
                <a:spcPts val="700"/>
              </a:spcAft>
            </a:pPr>
            <a:r>
              <a:rPr sz="1100">
                <a:solidFill>
                  <a:srgbClr val="EEF2FF"/>
                </a:solidFill>
              </a:rPr>
              <a:t>0 outil grand public</a:t>
            </a:r>
          </a:p>
          <a:p>
            <a:pPr>
              <a:spcAft>
                <a:spcPts val="700"/>
              </a:spcAft>
            </a:pPr>
            <a:r>
              <a:rPr sz="1100">
                <a:solidFill>
                  <a:srgbClr val="EEF2FF"/>
                </a:solidFill>
              </a:rPr>
              <a:t>connaît ces règles</a:t>
            </a:r>
          </a:p>
        </p:txBody>
      </p:sp>
      <p:sp>
        <p:nvSpPr>
          <p:cNvPr id="18" name="Rectangle 17"/>
          <p:cNvSpPr/>
          <p:nvPr/>
        </p:nvSpPr>
        <p:spPr>
          <a:xfrm>
            <a:off x="8028431" y="2816352"/>
            <a:ext cx="3749039" cy="3474720"/>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8028431" y="2816352"/>
            <a:ext cx="3749039" cy="59436"/>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8193023" y="2907792"/>
            <a:ext cx="3474720" cy="475488"/>
          </a:xfrm>
          <a:prstGeom prst="rect">
            <a:avLst/>
          </a:prstGeom>
          <a:noFill/>
        </p:spPr>
        <p:txBody>
          <a:bodyPr wrap="square">
            <a:spAutoFit/>
          </a:bodyPr>
          <a:lstStyle/>
          <a:p>
            <a:pPr algn="l"/>
            <a:r>
              <a:rPr sz="1300" b="1" i="0">
                <a:solidFill>
                  <a:srgbClr val="E07D3C"/>
                </a:solidFill>
              </a:rPr>
              <a:t>❌ Résultat</a:t>
            </a:r>
          </a:p>
        </p:txBody>
      </p:sp>
      <p:sp>
        <p:nvSpPr>
          <p:cNvPr id="21" name="TextBox 20"/>
          <p:cNvSpPr txBox="1"/>
          <p:nvPr/>
        </p:nvSpPr>
        <p:spPr>
          <a:xfrm>
            <a:off x="8193023" y="3438144"/>
            <a:ext cx="3474720" cy="2743200"/>
          </a:xfrm>
          <a:prstGeom prst="rect">
            <a:avLst/>
          </a:prstGeom>
          <a:noFill/>
        </p:spPr>
        <p:txBody>
          <a:bodyPr wrap="square">
            <a:spAutoFit/>
          </a:bodyPr>
          <a:lstStyle/>
          <a:p>
            <a:pPr>
              <a:spcAft>
                <a:spcPts val="700"/>
              </a:spcAft>
            </a:pPr>
            <a:r>
              <a:rPr sz="1100">
                <a:solidFill>
                  <a:srgbClr val="EEF2FF"/>
                </a:solidFill>
              </a:rPr>
              <a:t>Mailchimp : non conforme EU</a:t>
            </a:r>
          </a:p>
          <a:p>
            <a:pPr>
              <a:spcAft>
                <a:spcPts val="700"/>
              </a:spcAft>
            </a:pPr>
            <a:r>
              <a:rPr sz="1100">
                <a:solidFill>
                  <a:srgbClr val="EEF2FF"/>
                </a:solidFill>
              </a:rPr>
              <a:t>Brevo : partiellement EU,</a:t>
            </a:r>
          </a:p>
          <a:p>
            <a:pPr>
              <a:spcAft>
                <a:spcPts val="700"/>
              </a:spcAft>
            </a:pPr>
            <a:r>
              <a:rPr sz="1100">
                <a:solidFill>
                  <a:srgbClr val="EEF2FF"/>
                </a:solidFill>
              </a:rPr>
              <a:t>zéro compliance sectorielle</a:t>
            </a:r>
          </a:p>
          <a:p>
            <a:pPr>
              <a:spcAft>
                <a:spcPts val="700"/>
              </a:spcAft>
            </a:pPr>
            <a:r>
              <a:rPr sz="1100">
                <a:solidFill>
                  <a:srgbClr val="EEF2FF"/>
                </a:solidFill>
              </a:rPr>
              <a:t>Outlook manuel : 0 IA,</a:t>
            </a:r>
          </a:p>
          <a:p>
            <a:pPr>
              <a:spcAft>
                <a:spcPts val="700"/>
              </a:spcAft>
            </a:pPr>
            <a:r>
              <a:rPr sz="1100">
                <a:solidFill>
                  <a:srgbClr val="EEF2FF"/>
                </a:solidFill>
              </a:rPr>
              <a:t>0 analytics, 0 automation</a:t>
            </a:r>
          </a:p>
          <a:p>
            <a:pPr>
              <a:spcAft>
                <a:spcPts val="700"/>
              </a:spcAft>
            </a:pPr>
            <a:r>
              <a:rPr sz="1100">
                <a:solidFill>
                  <a:srgbClr val="EEF2FF"/>
                </a:solidFill>
              </a:rPr>
              <a:t/>
            </a:r>
          </a:p>
          <a:p>
            <a:pPr>
              <a:spcAft>
                <a:spcPts val="700"/>
              </a:spcAft>
            </a:pPr>
            <a:r>
              <a:rPr sz="1100">
                <a:solidFill>
                  <a:srgbClr val="EEF2FF"/>
                </a:solidFill>
              </a:rPr>
              <a:t>→ 1,4 emails/mois/cabinet</a:t>
            </a:r>
          </a:p>
          <a:p>
            <a:pPr>
              <a:spcAft>
                <a:spcPts val="700"/>
              </a:spcAft>
            </a:pPr>
            <a:r>
              <a:rPr sz="1100">
                <a:solidFill>
                  <a:srgbClr val="EEF2FF"/>
                </a:solidFill>
              </a:rPr>
              <a:t>taux d'ouverture : 18%</a:t>
            </a:r>
          </a:p>
        </p:txBody>
      </p:sp>
      <p:sp>
        <p:nvSpPr>
          <p:cNvPr id="22" name="Rectangle 21"/>
          <p:cNvSpPr/>
          <p:nvPr/>
        </p:nvSpPr>
        <p:spPr>
          <a:xfrm>
            <a:off x="0" y="0"/>
            <a:ext cx="12191695" cy="201168"/>
          </a:xfrm>
          <a:prstGeom prst="rect">
            <a:avLst/>
          </a:prstGeom>
          <a:solidFill>
            <a:srgbClr val="218C5B"/>
          </a:solidFill>
          <a:ln>
            <a:noFill/>
          </a:ln>
          <a:effectLst/>
        </p:spPr>
        <p:style>
          <a:lnRef idx="1">
            <a:schemeClr val="accent1"/>
          </a:lnRef>
          <a:fillRef idx="3">
            <a:schemeClr val="accent1"/>
          </a:fillRef>
          <a:effectRef idx="2">
            <a:schemeClr val="accent1"/>
          </a:effectRef>
          <a:fontRef idx="minor">
            <a:schemeClr val="lt1"/>
          </a:fontRef>
        </p:style>
        <p:txBody>
          <a:bodyPr rtlCol="0" anchor="ctr" tIns="0" bIns="0"/>
          <a:lstStyle/>
          <a:p>
            <a:pPr algn="ctr"/>
            <a:r>
              <a:rPr sz="900" b="1">
                <a:solidFill>
                  <a:srgbClr val="FFFFFF"/>
                </a:solidFill>
              </a:rPr>
              <a:t>PUBLIABLE — VERSION OFFICIELLE</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8090F"/>
        </a:solidFill>
        <a:effectLst/>
      </p:bgPr>
    </p:bg>
    <p:spTree>
      <p:nvGrpSpPr>
        <p:cNvPr id="1" name=""/>
        <p:cNvGrpSpPr/>
        <p:nvPr/>
      </p:nvGrpSpPr>
      <p:grpSpPr/>
      <p:sp>
        <p:nvSpPr>
          <p:cNvPr id="2" name="Rectangle 1"/>
          <p:cNvSpPr/>
          <p:nvPr/>
        </p:nvSpPr>
        <p:spPr>
          <a:xfrm>
            <a:off x="0" y="6537960"/>
            <a:ext cx="12191695" cy="320040"/>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274320" y="6565392"/>
            <a:ext cx="8229600" cy="256032"/>
          </a:xfrm>
          <a:prstGeom prst="rect">
            <a:avLst/>
          </a:prstGeom>
          <a:noFill/>
        </p:spPr>
        <p:txBody>
          <a:bodyPr wrap="square">
            <a:spAutoFit/>
          </a:bodyPr>
          <a:lstStyle/>
          <a:p>
            <a:pPr algn="l"/>
            <a:r>
              <a:rPr sz="900" b="0" i="0">
                <a:solidFill>
                  <a:srgbClr val="8B94B0"/>
                </a:solidFill>
              </a:rPr>
              <a:t>HEREBO · Confidentiel · Juillet 2026</a:t>
            </a:r>
          </a:p>
        </p:txBody>
      </p:sp>
      <p:sp>
        <p:nvSpPr>
          <p:cNvPr id="4" name="TextBox 3"/>
          <p:cNvSpPr txBox="1"/>
          <p:nvPr/>
        </p:nvSpPr>
        <p:spPr>
          <a:xfrm>
            <a:off x="10332720" y="6565392"/>
            <a:ext cx="1645920" cy="256032"/>
          </a:xfrm>
          <a:prstGeom prst="rect">
            <a:avLst/>
          </a:prstGeom>
          <a:noFill/>
        </p:spPr>
        <p:txBody>
          <a:bodyPr wrap="square">
            <a:spAutoFit/>
          </a:bodyPr>
          <a:lstStyle/>
          <a:p>
            <a:pPr algn="r"/>
            <a:r>
              <a:rPr sz="900" b="0" i="0">
                <a:solidFill>
                  <a:srgbClr val="E07D3C"/>
                </a:solidFill>
              </a:rPr>
              <a:t>herebo.io</a:t>
            </a:r>
          </a:p>
        </p:txBody>
      </p:sp>
      <p:sp>
        <p:nvSpPr>
          <p:cNvPr id="5" name="TextBox 4"/>
          <p:cNvSpPr txBox="1"/>
          <p:nvPr/>
        </p:nvSpPr>
        <p:spPr>
          <a:xfrm>
            <a:off x="457200" y="201168"/>
            <a:ext cx="11247120" cy="658368"/>
          </a:xfrm>
          <a:prstGeom prst="rect">
            <a:avLst/>
          </a:prstGeom>
          <a:noFill/>
        </p:spPr>
        <p:txBody>
          <a:bodyPr wrap="square">
            <a:spAutoFit/>
          </a:bodyPr>
          <a:lstStyle/>
          <a:p>
            <a:pPr algn="l"/>
            <a:r>
              <a:rPr sz="2800" b="1" i="0">
                <a:solidFill>
                  <a:srgbClr val="EEF2FF"/>
                </a:solidFill>
              </a:rPr>
              <a:t>HEREBO — 3 garanties qu'aucun concurrent ne peut tenir</a:t>
            </a:r>
          </a:p>
        </p:txBody>
      </p:sp>
      <p:sp>
        <p:nvSpPr>
          <p:cNvPr id="6" name="Rectangle 5"/>
          <p:cNvSpPr/>
          <p:nvPr/>
        </p:nvSpPr>
        <p:spPr>
          <a:xfrm>
            <a:off x="457200" y="932688"/>
            <a:ext cx="11247120" cy="50292"/>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256032" y="1389888"/>
            <a:ext cx="3749039" cy="4919472"/>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256032" y="1389888"/>
            <a:ext cx="3749039" cy="59436"/>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20624" y="1481328"/>
            <a:ext cx="3474720" cy="475488"/>
          </a:xfrm>
          <a:prstGeom prst="rect">
            <a:avLst/>
          </a:prstGeom>
          <a:noFill/>
        </p:spPr>
        <p:txBody>
          <a:bodyPr wrap="square">
            <a:spAutoFit/>
          </a:bodyPr>
          <a:lstStyle/>
          <a:p>
            <a:pPr algn="l"/>
            <a:r>
              <a:rPr sz="1300" b="1" i="0">
                <a:solidFill>
                  <a:srgbClr val="E07D3C"/>
                </a:solidFill>
              </a:rPr>
              <a:t>① Conformité native</a:t>
            </a:r>
          </a:p>
        </p:txBody>
      </p:sp>
      <p:sp>
        <p:nvSpPr>
          <p:cNvPr id="10" name="TextBox 9"/>
          <p:cNvSpPr txBox="1"/>
          <p:nvPr/>
        </p:nvSpPr>
        <p:spPr>
          <a:xfrm>
            <a:off x="420624" y="2011680"/>
            <a:ext cx="3474720" cy="4187952"/>
          </a:xfrm>
          <a:prstGeom prst="rect">
            <a:avLst/>
          </a:prstGeom>
          <a:noFill/>
        </p:spPr>
        <p:txBody>
          <a:bodyPr wrap="square">
            <a:spAutoFit/>
          </a:bodyPr>
          <a:lstStyle/>
          <a:p>
            <a:pPr>
              <a:spcAft>
                <a:spcPts val="700"/>
              </a:spcAft>
            </a:pPr>
            <a:r>
              <a:rPr sz="1100">
                <a:solidFill>
                  <a:srgbClr val="EEF2FF"/>
                </a:solidFill>
              </a:rPr>
              <a:t>PostgreSQL Row Level Security</a:t>
            </a:r>
          </a:p>
          <a:p>
            <a:pPr>
              <a:spcAft>
                <a:spcPts val="700"/>
              </a:spcAft>
            </a:pPr>
            <a:r>
              <a:rPr sz="1100">
                <a:solidFill>
                  <a:srgbClr val="EEF2FF"/>
                </a:solidFill>
              </a:rPr>
              <a:t>→ isolation garantie par la BDD,</a:t>
            </a:r>
          </a:p>
          <a:p>
            <a:pPr>
              <a:spcAft>
                <a:spcPts val="700"/>
              </a:spcAft>
            </a:pPr>
            <a:r>
              <a:rPr sz="1100">
                <a:solidFill>
                  <a:srgbClr val="EEF2FF"/>
                </a:solidFill>
              </a:rPr>
              <a:t>pas le code applicatif</a:t>
            </a:r>
          </a:p>
          <a:p>
            <a:pPr>
              <a:spcAft>
                <a:spcPts val="700"/>
              </a:spcAft>
            </a:pPr>
            <a:r>
              <a:rPr sz="1100">
                <a:solidFill>
                  <a:srgbClr val="EEF2FF"/>
                </a:solidFill>
              </a:rPr>
              <a:t/>
            </a:r>
          </a:p>
          <a:p>
            <a:pPr>
              <a:spcAft>
                <a:spcPts val="700"/>
              </a:spcAft>
            </a:pPr>
            <a:r>
              <a:rPr sz="1100">
                <a:solidFill>
                  <a:srgbClr val="EEF2FF"/>
                </a:solidFill>
              </a:rPr>
              <a:t>Hébergement AWS Paris eu-west-3</a:t>
            </a:r>
          </a:p>
          <a:p>
            <a:pPr>
              <a:spcAft>
                <a:spcPts val="700"/>
              </a:spcAft>
            </a:pPr>
            <a:r>
              <a:rPr sz="1100">
                <a:solidFill>
                  <a:srgbClr val="EEF2FF"/>
                </a:solidFill>
              </a:rPr>
              <a:t/>
            </a:r>
          </a:p>
          <a:p>
            <a:pPr>
              <a:spcAft>
                <a:spcPts val="700"/>
              </a:spcAft>
            </a:pPr>
            <a:r>
              <a:rPr sz="1100">
                <a:solidFill>
                  <a:srgbClr val="EEF2FF"/>
                </a:solidFill>
              </a:rPr>
              <a:t>RGPD Art. 17 (effacement) +</a:t>
            </a:r>
          </a:p>
          <a:p>
            <a:pPr>
              <a:spcAft>
                <a:spcPts val="700"/>
              </a:spcAft>
            </a:pPr>
            <a:r>
              <a:rPr sz="1100">
                <a:solidFill>
                  <a:srgbClr val="EEF2FF"/>
                </a:solidFill>
              </a:rPr>
              <a:t>Art. 20 (portabilité) natifs</a:t>
            </a:r>
          </a:p>
          <a:p>
            <a:pPr>
              <a:spcAft>
                <a:spcPts val="700"/>
              </a:spcAft>
            </a:pPr>
            <a:r>
              <a:rPr sz="1100">
                <a:solidFill>
                  <a:srgbClr val="EEF2FF"/>
                </a:solidFill>
              </a:rPr>
              <a:t/>
            </a:r>
          </a:p>
          <a:p>
            <a:pPr>
              <a:spcAft>
                <a:spcPts val="700"/>
              </a:spcAft>
            </a:pPr>
            <a:r>
              <a:rPr sz="1100">
                <a:solidFill>
                  <a:srgbClr val="EEF2FF"/>
                </a:solidFill>
              </a:rPr>
              <a:t>Audit trail complet de</a:t>
            </a:r>
          </a:p>
          <a:p>
            <a:pPr>
              <a:spcAft>
                <a:spcPts val="700"/>
              </a:spcAft>
            </a:pPr>
            <a:r>
              <a:rPr sz="1100">
                <a:solidFill>
                  <a:srgbClr val="EEF2FF"/>
                </a:solidFill>
              </a:rPr>
              <a:t>chaque interaction</a:t>
            </a:r>
          </a:p>
        </p:txBody>
      </p:sp>
      <p:sp>
        <p:nvSpPr>
          <p:cNvPr id="11" name="Rectangle 10"/>
          <p:cNvSpPr/>
          <p:nvPr/>
        </p:nvSpPr>
        <p:spPr>
          <a:xfrm>
            <a:off x="4142232" y="1389888"/>
            <a:ext cx="3749039" cy="4919472"/>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4142232" y="1389888"/>
            <a:ext cx="3749039" cy="59436"/>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4306824" y="1481328"/>
            <a:ext cx="3474720" cy="475488"/>
          </a:xfrm>
          <a:prstGeom prst="rect">
            <a:avLst/>
          </a:prstGeom>
          <a:noFill/>
        </p:spPr>
        <p:txBody>
          <a:bodyPr wrap="square">
            <a:spAutoFit/>
          </a:bodyPr>
          <a:lstStyle/>
          <a:p>
            <a:pPr algn="l"/>
            <a:r>
              <a:rPr sz="1300" b="1" i="0">
                <a:solidFill>
                  <a:srgbClr val="E07D3C"/>
                </a:solidFill>
              </a:rPr>
              <a:t>② Intelligence sectorielle</a:t>
            </a:r>
          </a:p>
        </p:txBody>
      </p:sp>
      <p:sp>
        <p:nvSpPr>
          <p:cNvPr id="14" name="TextBox 13"/>
          <p:cNvSpPr txBox="1"/>
          <p:nvPr/>
        </p:nvSpPr>
        <p:spPr>
          <a:xfrm>
            <a:off x="4306824" y="2011680"/>
            <a:ext cx="3474720" cy="4187952"/>
          </a:xfrm>
          <a:prstGeom prst="rect">
            <a:avLst/>
          </a:prstGeom>
          <a:noFill/>
        </p:spPr>
        <p:txBody>
          <a:bodyPr wrap="square">
            <a:spAutoFit/>
          </a:bodyPr>
          <a:lstStyle/>
          <a:p>
            <a:pPr>
              <a:spcAft>
                <a:spcPts val="700"/>
              </a:spcAft>
            </a:pPr>
            <a:r>
              <a:rPr sz="1100">
                <a:solidFill>
                  <a:srgbClr val="EEF2FF"/>
                </a:solidFill>
              </a:rPr>
              <a:t>6 modules IA GPT-4o-mini</a:t>
            </a:r>
          </a:p>
          <a:p>
            <a:pPr>
              <a:spcAft>
                <a:spcPts val="700"/>
              </a:spcAft>
            </a:pPr>
            <a:r>
              <a:rPr sz="1100">
                <a:solidFill>
                  <a:srgbClr val="EEF2FF"/>
                </a:solidFill>
              </a:rPr>
              <a:t/>
            </a:r>
          </a:p>
          <a:p>
            <a:pPr>
              <a:spcAft>
                <a:spcPts val="700"/>
              </a:spcAft>
            </a:pPr>
            <a:r>
              <a:rPr sz="1100">
                <a:solidFill>
                  <a:srgbClr val="EEF2FF"/>
                </a:solidFill>
              </a:rPr>
              <a:t>Prompts entraînés sur les règles</a:t>
            </a:r>
          </a:p>
          <a:p>
            <a:pPr>
              <a:spcAft>
                <a:spcPts val="700"/>
              </a:spcAft>
            </a:pPr>
            <a:r>
              <a:rPr sz="1100">
                <a:solidFill>
                  <a:srgbClr val="EEF2FF"/>
                </a:solidFill>
              </a:rPr>
              <a:t>déontologiques de chaque profession</a:t>
            </a:r>
          </a:p>
          <a:p>
            <a:pPr>
              <a:spcAft>
                <a:spcPts val="700"/>
              </a:spcAft>
            </a:pPr>
            <a:r>
              <a:rPr sz="1100">
                <a:solidFill>
                  <a:srgbClr val="EEF2FF"/>
                </a:solidFill>
              </a:rPr>
              <a:t/>
            </a:r>
          </a:p>
          <a:p>
            <a:pPr>
              <a:spcAft>
                <a:spcPts val="700"/>
              </a:spcAft>
            </a:pPr>
            <a:r>
              <a:rPr sz="1100">
                <a:solidFill>
                  <a:srgbClr val="EEF2FF"/>
                </a:solidFill>
              </a:rPr>
              <a:t>Objets email conformes au RIN</a:t>
            </a:r>
          </a:p>
          <a:p>
            <a:pPr>
              <a:spcAft>
                <a:spcPts val="700"/>
              </a:spcAft>
            </a:pPr>
            <a:r>
              <a:rPr sz="1100">
                <a:solidFill>
                  <a:srgbClr val="EEF2FF"/>
                </a:solidFill>
              </a:rPr>
              <a:t>(avocats) et normes OEC (EC)</a:t>
            </a:r>
          </a:p>
          <a:p>
            <a:pPr>
              <a:spcAft>
                <a:spcPts val="700"/>
              </a:spcAft>
            </a:pPr>
            <a:r>
              <a:rPr sz="1100">
                <a:solidFill>
                  <a:srgbClr val="EEF2FF"/>
                </a:solidFill>
              </a:rPr>
              <a:t/>
            </a:r>
          </a:p>
          <a:p>
            <a:pPr>
              <a:spcAft>
                <a:spcPts val="700"/>
              </a:spcAft>
            </a:pPr>
            <a:r>
              <a:rPr sz="1100">
                <a:solidFill>
                  <a:srgbClr val="EEF2FF"/>
                </a:solidFill>
              </a:rPr>
              <a:t>+30-40% taux d'ouverture</a:t>
            </a:r>
          </a:p>
          <a:p>
            <a:pPr>
              <a:spcAft>
                <a:spcPts val="700"/>
              </a:spcAft>
            </a:pPr>
            <a:r>
              <a:rPr sz="1100">
                <a:solidFill>
                  <a:srgbClr val="EEF2FF"/>
                </a:solidFill>
              </a:rPr>
              <a:t>vs benchmark sectoriel mesuré</a:t>
            </a:r>
          </a:p>
        </p:txBody>
      </p:sp>
      <p:sp>
        <p:nvSpPr>
          <p:cNvPr id="15" name="Rectangle 14"/>
          <p:cNvSpPr/>
          <p:nvPr/>
        </p:nvSpPr>
        <p:spPr>
          <a:xfrm>
            <a:off x="8028431" y="1389888"/>
            <a:ext cx="3749039" cy="4919472"/>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8028431" y="1389888"/>
            <a:ext cx="3749039" cy="59436"/>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8193023" y="1481328"/>
            <a:ext cx="3474720" cy="475488"/>
          </a:xfrm>
          <a:prstGeom prst="rect">
            <a:avLst/>
          </a:prstGeom>
          <a:noFill/>
        </p:spPr>
        <p:txBody>
          <a:bodyPr wrap="square">
            <a:spAutoFit/>
          </a:bodyPr>
          <a:lstStyle/>
          <a:p>
            <a:pPr algn="l"/>
            <a:r>
              <a:rPr sz="1300" b="1" i="0">
                <a:solidFill>
                  <a:srgbClr val="E07D3C"/>
                </a:solidFill>
              </a:rPr>
              <a:t>③ Simplicité d'usage</a:t>
            </a:r>
          </a:p>
        </p:txBody>
      </p:sp>
      <p:sp>
        <p:nvSpPr>
          <p:cNvPr id="18" name="TextBox 17"/>
          <p:cNvSpPr txBox="1"/>
          <p:nvPr/>
        </p:nvSpPr>
        <p:spPr>
          <a:xfrm>
            <a:off x="8193023" y="2011680"/>
            <a:ext cx="3474720" cy="4187952"/>
          </a:xfrm>
          <a:prstGeom prst="rect">
            <a:avLst/>
          </a:prstGeom>
          <a:noFill/>
        </p:spPr>
        <p:txBody>
          <a:bodyPr wrap="square">
            <a:spAutoFit/>
          </a:bodyPr>
          <a:lstStyle/>
          <a:p>
            <a:pPr>
              <a:spcAft>
                <a:spcPts val="700"/>
              </a:spcAft>
            </a:pPr>
            <a:r>
              <a:rPr sz="1100">
                <a:solidFill>
                  <a:srgbClr val="EEF2FF"/>
                </a:solidFill>
              </a:rPr>
              <a:t>Conçu pour des non-marketeurs</a:t>
            </a:r>
          </a:p>
          <a:p>
            <a:pPr>
              <a:spcAft>
                <a:spcPts val="700"/>
              </a:spcAft>
            </a:pPr>
            <a:r>
              <a:rPr sz="1100">
                <a:solidFill>
                  <a:srgbClr val="EEF2FF"/>
                </a:solidFill>
              </a:rPr>
              <a:t/>
            </a:r>
          </a:p>
          <a:p>
            <a:pPr>
              <a:spcAft>
                <a:spcPts val="700"/>
              </a:spcAft>
            </a:pPr>
            <a:r>
              <a:rPr sz="1100">
                <a:solidFill>
                  <a:srgbClr val="EEF2FF"/>
                </a:solidFill>
              </a:rPr>
              <a:t>Opérationnel en 20 minutes</a:t>
            </a:r>
          </a:p>
          <a:p>
            <a:pPr>
              <a:spcAft>
                <a:spcPts val="700"/>
              </a:spcAft>
            </a:pPr>
            <a:r>
              <a:rPr sz="1100">
                <a:solidFill>
                  <a:srgbClr val="EEF2FF"/>
                </a:solidFill>
              </a:rPr>
              <a:t>sans formation</a:t>
            </a:r>
          </a:p>
          <a:p>
            <a:pPr>
              <a:spcAft>
                <a:spcPts val="700"/>
              </a:spcAft>
            </a:pPr>
            <a:r>
              <a:rPr sz="1100">
                <a:solidFill>
                  <a:srgbClr val="EEF2FF"/>
                </a:solidFill>
              </a:rPr>
              <a:t/>
            </a:r>
          </a:p>
          <a:p>
            <a:pPr>
              <a:spcAft>
                <a:spcPts val="700"/>
              </a:spcAft>
            </a:pPr>
            <a:r>
              <a:rPr sz="1100">
                <a:solidFill>
                  <a:srgbClr val="EEF2FF"/>
                </a:solidFill>
              </a:rPr>
              <a:t>Recommandations en langage clair</a:t>
            </a:r>
          </a:p>
          <a:p>
            <a:pPr>
              <a:spcAft>
                <a:spcPts val="700"/>
              </a:spcAft>
            </a:pPr>
            <a:r>
              <a:rPr sz="1100">
                <a:solidFill>
                  <a:srgbClr val="EEF2FF"/>
                </a:solidFill>
              </a:rPr>
              <a:t>(pas de dashboards techniques)</a:t>
            </a:r>
          </a:p>
          <a:p>
            <a:pPr>
              <a:spcAft>
                <a:spcPts val="700"/>
              </a:spcAft>
            </a:pPr>
            <a:r>
              <a:rPr sz="1100">
                <a:solidFill>
                  <a:srgbClr val="EEF2FF"/>
                </a:solidFill>
              </a:rPr>
              <a:t/>
            </a:r>
          </a:p>
          <a:p>
            <a:pPr>
              <a:spcAft>
                <a:spcPts val="700"/>
              </a:spcAft>
            </a:pPr>
            <a:r>
              <a:rPr sz="1100">
                <a:solidFill>
                  <a:srgbClr val="EEF2FF"/>
                </a:solidFill>
              </a:rPr>
              <a:t>Analytics IA → 3 actions</a:t>
            </a:r>
          </a:p>
          <a:p>
            <a:pPr>
              <a:spcAft>
                <a:spcPts val="700"/>
              </a:spcAft>
            </a:pPr>
            <a:r>
              <a:rPr sz="1100">
                <a:solidFill>
                  <a:srgbClr val="EEF2FF"/>
                </a:solidFill>
              </a:rPr>
              <a:t>à faire pour la prochaine campagne</a:t>
            </a:r>
          </a:p>
        </p:txBody>
      </p:sp>
      <p:sp>
        <p:nvSpPr>
          <p:cNvPr id="19" name="Rectangle 18"/>
          <p:cNvSpPr/>
          <p:nvPr/>
        </p:nvSpPr>
        <p:spPr>
          <a:xfrm>
            <a:off x="0" y="0"/>
            <a:ext cx="12191695" cy="201168"/>
          </a:xfrm>
          <a:prstGeom prst="rect">
            <a:avLst/>
          </a:prstGeom>
          <a:solidFill>
            <a:srgbClr val="218C5B"/>
          </a:solidFill>
          <a:ln>
            <a:noFill/>
          </a:ln>
          <a:effectLst/>
        </p:spPr>
        <p:style>
          <a:lnRef idx="1">
            <a:schemeClr val="accent1"/>
          </a:lnRef>
          <a:fillRef idx="3">
            <a:schemeClr val="accent1"/>
          </a:fillRef>
          <a:effectRef idx="2">
            <a:schemeClr val="accent1"/>
          </a:effectRef>
          <a:fontRef idx="minor">
            <a:schemeClr val="lt1"/>
          </a:fontRef>
        </p:style>
        <p:txBody>
          <a:bodyPr rtlCol="0" anchor="ctr" tIns="0" bIns="0"/>
          <a:lstStyle/>
          <a:p>
            <a:pPr algn="ctr"/>
            <a:r>
              <a:rPr sz="900" b="1">
                <a:solidFill>
                  <a:srgbClr val="FFFFFF"/>
                </a:solidFill>
              </a:rPr>
              <a:t>PUBLIABLE — VERSION OFFICIELLE</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8090F"/>
        </a:solidFill>
        <a:effectLst/>
      </p:bgPr>
    </p:bg>
    <p:spTree>
      <p:nvGrpSpPr>
        <p:cNvPr id="1" name=""/>
        <p:cNvGrpSpPr/>
        <p:nvPr/>
      </p:nvGrpSpPr>
      <p:grpSpPr/>
      <p:sp>
        <p:nvSpPr>
          <p:cNvPr id="2" name="Rectangle 1"/>
          <p:cNvSpPr/>
          <p:nvPr/>
        </p:nvSpPr>
        <p:spPr>
          <a:xfrm>
            <a:off x="0" y="6537960"/>
            <a:ext cx="12191695" cy="320040"/>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274320" y="6565392"/>
            <a:ext cx="8229600" cy="256032"/>
          </a:xfrm>
          <a:prstGeom prst="rect">
            <a:avLst/>
          </a:prstGeom>
          <a:noFill/>
        </p:spPr>
        <p:txBody>
          <a:bodyPr wrap="square">
            <a:spAutoFit/>
          </a:bodyPr>
          <a:lstStyle/>
          <a:p>
            <a:pPr algn="l"/>
            <a:r>
              <a:rPr sz="900" b="0" i="0">
                <a:solidFill>
                  <a:srgbClr val="8B94B0"/>
                </a:solidFill>
              </a:rPr>
              <a:t>HEREBO · Confidentiel · Juillet 2026</a:t>
            </a:r>
          </a:p>
        </p:txBody>
      </p:sp>
      <p:sp>
        <p:nvSpPr>
          <p:cNvPr id="4" name="TextBox 3"/>
          <p:cNvSpPr txBox="1"/>
          <p:nvPr/>
        </p:nvSpPr>
        <p:spPr>
          <a:xfrm>
            <a:off x="10332720" y="6565392"/>
            <a:ext cx="1645920" cy="256032"/>
          </a:xfrm>
          <a:prstGeom prst="rect">
            <a:avLst/>
          </a:prstGeom>
          <a:noFill/>
        </p:spPr>
        <p:txBody>
          <a:bodyPr wrap="square">
            <a:spAutoFit/>
          </a:bodyPr>
          <a:lstStyle/>
          <a:p>
            <a:pPr algn="r"/>
            <a:r>
              <a:rPr sz="900" b="0" i="0">
                <a:solidFill>
                  <a:srgbClr val="E07D3C"/>
                </a:solidFill>
              </a:rPr>
              <a:t>herebo.io</a:t>
            </a:r>
          </a:p>
        </p:txBody>
      </p:sp>
      <p:sp>
        <p:nvSpPr>
          <p:cNvPr id="5" name="TextBox 4"/>
          <p:cNvSpPr txBox="1"/>
          <p:nvPr/>
        </p:nvSpPr>
        <p:spPr>
          <a:xfrm>
            <a:off x="457200" y="201168"/>
            <a:ext cx="11247120" cy="658368"/>
          </a:xfrm>
          <a:prstGeom prst="rect">
            <a:avLst/>
          </a:prstGeom>
          <a:noFill/>
        </p:spPr>
        <p:txBody>
          <a:bodyPr wrap="square">
            <a:spAutoFit/>
          </a:bodyPr>
          <a:lstStyle/>
          <a:p>
            <a:pPr algn="l"/>
            <a:r>
              <a:rPr sz="2800" b="1" i="0">
                <a:solidFill>
                  <a:srgbClr val="EEF2FF"/>
                </a:solidFill>
              </a:rPr>
              <a:t>Produit — 123/123 tests · Production-ready</a:t>
            </a:r>
          </a:p>
        </p:txBody>
      </p:sp>
      <p:sp>
        <p:nvSpPr>
          <p:cNvPr id="6" name="Rectangle 5"/>
          <p:cNvSpPr/>
          <p:nvPr/>
        </p:nvSpPr>
        <p:spPr>
          <a:xfrm>
            <a:off x="457200" y="932688"/>
            <a:ext cx="11247120" cy="50292"/>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7" name="Table 6"/>
          <p:cNvGraphicFramePr>
            <a:graphicFrameLocks noGrp="1"/>
          </p:cNvGraphicFramePr>
          <p:nvPr/>
        </p:nvGraphicFramePr>
        <p:xfrm>
          <a:off x="365760" y="1353312"/>
          <a:ext cx="7498079" cy="5120640"/>
        </p:xfrm>
        <a:graphic>
          <a:graphicData uri="http://schemas.openxmlformats.org/drawingml/2006/table">
            <a:tbl>
              <a:tblPr firstRow="1" bandRow="1">
                <a:tableStyleId>{5C22544A-7EE6-4342-B048-85BDC9FD1C3A}</a:tableStyleId>
              </a:tblPr>
              <a:tblGrid>
                <a:gridCol w="2499359"/>
                <a:gridCol w="2499359"/>
                <a:gridCol w="2499361"/>
              </a:tblGrid>
              <a:tr h="465512">
                <a:tc>
                  <a:txBody>
                    <a:bodyPr/>
                    <a:lstStyle/>
                    <a:p>
                      <a:pPr algn="l"/>
                      <a:r>
                        <a:rPr sz="1000" b="1">
                          <a:solidFill>
                            <a:srgbClr val="08090F"/>
                          </a:solidFill>
                        </a:rPr>
                        <a:t>Module / Couche</a:t>
                      </a:r>
                    </a:p>
                  </a:txBody>
                  <a:tcPr>
                    <a:solidFill>
                      <a:srgbClr val="E07D3C"/>
                    </a:solidFill>
                  </a:tcPr>
                </a:tc>
                <a:tc>
                  <a:txBody>
                    <a:bodyPr/>
                    <a:lstStyle/>
                    <a:p>
                      <a:pPr algn="ctr"/>
                      <a:r>
                        <a:rPr sz="1000" b="1">
                          <a:solidFill>
                            <a:srgbClr val="08090F"/>
                          </a:solidFill>
                        </a:rPr>
                        <a:t>État</a:t>
                      </a:r>
                    </a:p>
                  </a:txBody>
                  <a:tcPr>
                    <a:solidFill>
                      <a:srgbClr val="E07D3C"/>
                    </a:solidFill>
                  </a:tcPr>
                </a:tc>
                <a:tc>
                  <a:txBody>
                    <a:bodyPr/>
                    <a:lstStyle/>
                    <a:p>
                      <a:pPr algn="ctr"/>
                      <a:r>
                        <a:rPr sz="1000" b="1">
                          <a:solidFill>
                            <a:srgbClr val="08090F"/>
                          </a:solidFill>
                        </a:rPr>
                        <a:t>Différenciant clé</a:t>
                      </a:r>
                    </a:p>
                  </a:txBody>
                  <a:tcPr>
                    <a:solidFill>
                      <a:srgbClr val="E07D3C"/>
                    </a:solidFill>
                  </a:tcPr>
                </a:tc>
              </a:tr>
              <a:tr h="465512">
                <a:tc>
                  <a:txBody>
                    <a:bodyPr/>
                    <a:lstStyle/>
                    <a:p>
                      <a:pPr algn="l"/>
                      <a:r>
                        <a:rPr sz="1000" b="0">
                          <a:solidFill>
                            <a:srgbClr val="EEF2FF"/>
                          </a:solidFill>
                        </a:rPr>
                        <a:t>Backend Fastify 5 + TypeScript</a:t>
                      </a:r>
                    </a:p>
                  </a:txBody>
                  <a:tcPr>
                    <a:solidFill>
                      <a:srgbClr val="10131E"/>
                    </a:solidFill>
                  </a:tcPr>
                </a:tc>
                <a:tc>
                  <a:txBody>
                    <a:bodyPr/>
                    <a:lstStyle/>
                    <a:p>
                      <a:pPr algn="ctr"/>
                      <a:r>
                        <a:rPr sz="1000" b="0">
                          <a:solidFill>
                            <a:srgbClr val="EEF2FF"/>
                          </a:solidFill>
                        </a:rPr>
                        <a:t>✅ Prod</a:t>
                      </a:r>
                    </a:p>
                  </a:txBody>
                  <a:tcPr>
                    <a:solidFill>
                      <a:srgbClr val="10131E"/>
                    </a:solidFill>
                  </a:tcPr>
                </a:tc>
                <a:tc>
                  <a:txBody>
                    <a:bodyPr/>
                    <a:lstStyle/>
                    <a:p>
                      <a:pPr algn="ctr"/>
                      <a:r>
                        <a:rPr sz="1000" b="0">
                          <a:solidFill>
                            <a:srgbClr val="EEF2FF"/>
                          </a:solidFill>
                        </a:rPr>
                        <a:t>Stateless · scalable horizontalement</a:t>
                      </a:r>
                    </a:p>
                  </a:txBody>
                  <a:tcPr>
                    <a:solidFill>
                      <a:srgbClr val="10131E"/>
                    </a:solidFill>
                  </a:tcPr>
                </a:tc>
              </a:tr>
              <a:tr h="465512">
                <a:tc>
                  <a:txBody>
                    <a:bodyPr/>
                    <a:lstStyle/>
                    <a:p>
                      <a:pPr algn="l"/>
                      <a:r>
                        <a:rPr sz="1000" b="0">
                          <a:solidFill>
                            <a:srgbClr val="EEF2FF"/>
                          </a:solidFill>
                        </a:rPr>
                        <a:t>PostgreSQL 16 + Row Level Security</a:t>
                      </a:r>
                    </a:p>
                  </a:txBody>
                  <a:tcPr>
                    <a:solidFill>
                      <a:srgbClr val="161A2C"/>
                    </a:solidFill>
                  </a:tcPr>
                </a:tc>
                <a:tc>
                  <a:txBody>
                    <a:bodyPr/>
                    <a:lstStyle/>
                    <a:p>
                      <a:pPr algn="ctr"/>
                      <a:r>
                        <a:rPr sz="1000" b="0">
                          <a:solidFill>
                            <a:srgbClr val="EEF2FF"/>
                          </a:solidFill>
                        </a:rPr>
                        <a:t>✅ Prod</a:t>
                      </a:r>
                    </a:p>
                  </a:txBody>
                  <a:tcPr>
                    <a:solidFill>
                      <a:srgbClr val="161A2C"/>
                    </a:solidFill>
                  </a:tcPr>
                </a:tc>
                <a:tc>
                  <a:txBody>
                    <a:bodyPr/>
                    <a:lstStyle/>
                    <a:p>
                      <a:pPr algn="ctr"/>
                      <a:r>
                        <a:rPr sz="1000" b="0">
                          <a:solidFill>
                            <a:srgbClr val="EEF2FF"/>
                          </a:solidFill>
                        </a:rPr>
                        <a:t>Multi-tenant natif — isolé par la BDD</a:t>
                      </a:r>
                    </a:p>
                  </a:txBody>
                  <a:tcPr>
                    <a:solidFill>
                      <a:srgbClr val="161A2C"/>
                    </a:solidFill>
                  </a:tcPr>
                </a:tc>
              </a:tr>
              <a:tr h="465512">
                <a:tc>
                  <a:txBody>
                    <a:bodyPr/>
                    <a:lstStyle/>
                    <a:p>
                      <a:pPr algn="l"/>
                      <a:r>
                        <a:rPr sz="1000" b="0">
                          <a:solidFill>
                            <a:srgbClr val="EEF2FF"/>
                          </a:solidFill>
                        </a:rPr>
                        <a:t>BullMQ + Redis 7</a:t>
                      </a:r>
                    </a:p>
                  </a:txBody>
                  <a:tcPr>
                    <a:solidFill>
                      <a:srgbClr val="10131E"/>
                    </a:solidFill>
                  </a:tcPr>
                </a:tc>
                <a:tc>
                  <a:txBody>
                    <a:bodyPr/>
                    <a:lstStyle/>
                    <a:p>
                      <a:pPr algn="ctr"/>
                      <a:r>
                        <a:rPr sz="1000" b="0">
                          <a:solidFill>
                            <a:srgbClr val="EEF2FF"/>
                          </a:solidFill>
                        </a:rPr>
                        <a:t>✅ Prod</a:t>
                      </a:r>
                    </a:p>
                  </a:txBody>
                  <a:tcPr>
                    <a:solidFill>
                      <a:srgbClr val="10131E"/>
                    </a:solidFill>
                  </a:tcPr>
                </a:tc>
                <a:tc>
                  <a:txBody>
                    <a:bodyPr/>
                    <a:lstStyle/>
                    <a:p>
                      <a:pPr algn="ctr"/>
                      <a:r>
                        <a:rPr sz="1000" b="0">
                          <a:solidFill>
                            <a:srgbClr val="EEF2FF"/>
                          </a:solidFill>
                        </a:rPr>
                        <a:t>Envoi async — 0 blocage des requêtes HTTP</a:t>
                      </a:r>
                    </a:p>
                  </a:txBody>
                  <a:tcPr>
                    <a:solidFill>
                      <a:srgbClr val="10131E"/>
                    </a:solidFill>
                  </a:tcPr>
                </a:tc>
              </a:tr>
              <a:tr h="465512">
                <a:tc>
                  <a:txBody>
                    <a:bodyPr/>
                    <a:lstStyle/>
                    <a:p>
                      <a:pPr algn="l"/>
                      <a:r>
                        <a:rPr sz="1000" b="0">
                          <a:solidFill>
                            <a:srgbClr val="EEF2FF"/>
                          </a:solidFill>
                        </a:rPr>
                        <a:t>JWT httpOnly + CORS restreint</a:t>
                      </a:r>
                    </a:p>
                  </a:txBody>
                  <a:tcPr>
                    <a:solidFill>
                      <a:srgbClr val="161A2C"/>
                    </a:solidFill>
                  </a:tcPr>
                </a:tc>
                <a:tc>
                  <a:txBody>
                    <a:bodyPr/>
                    <a:lstStyle/>
                    <a:p>
                      <a:pPr algn="ctr"/>
                      <a:r>
                        <a:rPr sz="1000" b="0">
                          <a:solidFill>
                            <a:srgbClr val="EEF2FF"/>
                          </a:solidFill>
                        </a:rPr>
                        <a:t>✅ Prod</a:t>
                      </a:r>
                    </a:p>
                  </a:txBody>
                  <a:tcPr>
                    <a:solidFill>
                      <a:srgbClr val="161A2C"/>
                    </a:solidFill>
                  </a:tcPr>
                </a:tc>
                <a:tc>
                  <a:txBody>
                    <a:bodyPr/>
                    <a:lstStyle/>
                    <a:p>
                      <a:pPr algn="ctr"/>
                      <a:r>
                        <a:rPr sz="1000" b="0">
                          <a:solidFill>
                            <a:srgbClr val="EEF2FF"/>
                          </a:solidFill>
                        </a:rPr>
                        <a:t>XSS-proof · tokens 15min/30j</a:t>
                      </a:r>
                    </a:p>
                  </a:txBody>
                  <a:tcPr>
                    <a:solidFill>
                      <a:srgbClr val="161A2C"/>
                    </a:solidFill>
                  </a:tcPr>
                </a:tc>
              </a:tr>
              <a:tr h="465512">
                <a:tc>
                  <a:txBody>
                    <a:bodyPr/>
                    <a:lstStyle/>
                    <a:p>
                      <a:pPr algn="l"/>
                      <a:r>
                        <a:rPr sz="1000" b="0">
                          <a:solidFill>
                            <a:srgbClr val="EEF2FF"/>
                          </a:solidFill>
                        </a:rPr>
                        <a:t>AWS SES eu-west-3 + DKIM</a:t>
                      </a:r>
                    </a:p>
                  </a:txBody>
                  <a:tcPr>
                    <a:solidFill>
                      <a:srgbClr val="10131E"/>
                    </a:solidFill>
                  </a:tcPr>
                </a:tc>
                <a:tc>
                  <a:txBody>
                    <a:bodyPr/>
                    <a:lstStyle/>
                    <a:p>
                      <a:pPr algn="ctr"/>
                      <a:r>
                        <a:rPr sz="1000" b="0">
                          <a:solidFill>
                            <a:srgbClr val="EEF2FF"/>
                          </a:solidFill>
                        </a:rPr>
                        <a:t>✅ Prod</a:t>
                      </a:r>
                    </a:p>
                  </a:txBody>
                  <a:tcPr>
                    <a:solidFill>
                      <a:srgbClr val="10131E"/>
                    </a:solidFill>
                  </a:tcPr>
                </a:tc>
                <a:tc>
                  <a:txBody>
                    <a:bodyPr/>
                    <a:lstStyle/>
                    <a:p>
                      <a:pPr algn="ctr"/>
                      <a:r>
                        <a:rPr sz="1000" b="0">
                          <a:solidFill>
                            <a:srgbClr val="EEF2FF"/>
                          </a:solidFill>
                        </a:rPr>
                        <a:t>Hébergement Paris · bounces/complaint handlers</a:t>
                      </a:r>
                    </a:p>
                  </a:txBody>
                  <a:tcPr>
                    <a:solidFill>
                      <a:srgbClr val="10131E"/>
                    </a:solidFill>
                  </a:tcPr>
                </a:tc>
              </a:tr>
              <a:tr h="465512">
                <a:tc>
                  <a:txBody>
                    <a:bodyPr/>
                    <a:lstStyle/>
                    <a:p>
                      <a:pPr algn="l"/>
                      <a:r>
                        <a:rPr sz="1000" b="0">
                          <a:solidFill>
                            <a:srgbClr val="EEF2FF"/>
                          </a:solidFill>
                        </a:rPr>
                        <a:t>Stripe abonnements + webhooks</a:t>
                      </a:r>
                    </a:p>
                  </a:txBody>
                  <a:tcPr>
                    <a:solidFill>
                      <a:srgbClr val="161A2C"/>
                    </a:solidFill>
                  </a:tcPr>
                </a:tc>
                <a:tc>
                  <a:txBody>
                    <a:bodyPr/>
                    <a:lstStyle/>
                    <a:p>
                      <a:pPr algn="ctr"/>
                      <a:r>
                        <a:rPr sz="1000" b="0">
                          <a:solidFill>
                            <a:srgbClr val="EEF2FF"/>
                          </a:solidFill>
                        </a:rPr>
                        <a:t>✅ Prod</a:t>
                      </a:r>
                    </a:p>
                  </a:txBody>
                  <a:tcPr>
                    <a:solidFill>
                      <a:srgbClr val="161A2C"/>
                    </a:solidFill>
                  </a:tcPr>
                </a:tc>
                <a:tc>
                  <a:txBody>
                    <a:bodyPr/>
                    <a:lstStyle/>
                    <a:p>
                      <a:pPr algn="ctr"/>
                      <a:r>
                        <a:rPr sz="1000" b="0">
                          <a:solidFill>
                            <a:srgbClr val="EEF2FF"/>
                          </a:solidFill>
                        </a:rPr>
                        <a:t>Billing live Starter/Pro/Enterprise</a:t>
                      </a:r>
                    </a:p>
                  </a:txBody>
                  <a:tcPr>
                    <a:solidFill>
                      <a:srgbClr val="161A2C"/>
                    </a:solidFill>
                  </a:tcPr>
                </a:tc>
              </a:tr>
              <a:tr h="465512">
                <a:tc>
                  <a:txBody>
                    <a:bodyPr/>
                    <a:lstStyle/>
                    <a:p>
                      <a:pPr algn="l"/>
                      <a:r>
                        <a:rPr sz="1000" b="0">
                          <a:solidFill>
                            <a:srgbClr val="EEF2FF"/>
                          </a:solidFill>
                        </a:rPr>
                        <a:t>White-label + i18n FR/EN/ES/PT</a:t>
                      </a:r>
                    </a:p>
                  </a:txBody>
                  <a:tcPr>
                    <a:solidFill>
                      <a:srgbClr val="10131E"/>
                    </a:solidFill>
                  </a:tcPr>
                </a:tc>
                <a:tc>
                  <a:txBody>
                    <a:bodyPr/>
                    <a:lstStyle/>
                    <a:p>
                      <a:pPr algn="ctr"/>
                      <a:r>
                        <a:rPr sz="1000" b="0">
                          <a:solidFill>
                            <a:srgbClr val="EEF2FF"/>
                          </a:solidFill>
                        </a:rPr>
                        <a:t>✅ Prod</a:t>
                      </a:r>
                    </a:p>
                  </a:txBody>
                  <a:tcPr>
                    <a:solidFill>
                      <a:srgbClr val="10131E"/>
                    </a:solidFill>
                  </a:tcPr>
                </a:tc>
                <a:tc>
                  <a:txBody>
                    <a:bodyPr/>
                    <a:lstStyle/>
                    <a:p>
                      <a:pPr algn="ctr"/>
                      <a:r>
                        <a:rPr sz="1000" b="0">
                          <a:solidFill>
                            <a:srgbClr val="EEF2FF"/>
                          </a:solidFill>
                        </a:rPr>
                        <a:t>4 locales livrées en S1</a:t>
                      </a:r>
                    </a:p>
                  </a:txBody>
                  <a:tcPr>
                    <a:solidFill>
                      <a:srgbClr val="10131E"/>
                    </a:solidFill>
                  </a:tcPr>
                </a:tc>
              </a:tr>
              <a:tr h="465512">
                <a:tc>
                  <a:txBody>
                    <a:bodyPr/>
                    <a:lstStyle/>
                    <a:p>
                      <a:pPr algn="l"/>
                      <a:r>
                        <a:rPr sz="1000" b="0">
                          <a:solidFill>
                            <a:srgbClr val="EEF2FF"/>
                          </a:solidFill>
                        </a:rPr>
                        <a:t>CI/CD GitHub Actions</a:t>
                      </a:r>
                    </a:p>
                  </a:txBody>
                  <a:tcPr>
                    <a:solidFill>
                      <a:srgbClr val="161A2C"/>
                    </a:solidFill>
                  </a:tcPr>
                </a:tc>
                <a:tc>
                  <a:txBody>
                    <a:bodyPr/>
                    <a:lstStyle/>
                    <a:p>
                      <a:pPr algn="ctr"/>
                      <a:r>
                        <a:rPr sz="1000" b="0">
                          <a:solidFill>
                            <a:srgbClr val="EEF2FF"/>
                          </a:solidFill>
                        </a:rPr>
                        <a:t>✅ Prod</a:t>
                      </a:r>
                    </a:p>
                  </a:txBody>
                  <a:tcPr>
                    <a:solidFill>
                      <a:srgbClr val="161A2C"/>
                    </a:solidFill>
                  </a:tcPr>
                </a:tc>
                <a:tc>
                  <a:txBody>
                    <a:bodyPr/>
                    <a:lstStyle/>
                    <a:p>
                      <a:pPr algn="ctr"/>
                      <a:r>
                        <a:rPr sz="1000" b="0">
                          <a:solidFill>
                            <a:srgbClr val="EEF2FF"/>
                          </a:solidFill>
                        </a:rPr>
                        <a:t>Deploy auto + gate validation manuelle prod</a:t>
                      </a:r>
                    </a:p>
                  </a:txBody>
                  <a:tcPr>
                    <a:solidFill>
                      <a:srgbClr val="161A2C"/>
                    </a:solidFill>
                  </a:tcPr>
                </a:tc>
              </a:tr>
              <a:tr h="465512">
                <a:tc>
                  <a:txBody>
                    <a:bodyPr/>
                    <a:lstStyle/>
                    <a:p>
                      <a:pPr algn="l"/>
                      <a:r>
                        <a:rPr sz="1000" b="0">
                          <a:solidFill>
                            <a:srgbClr val="EEF2FF"/>
                          </a:solidFill>
                        </a:rPr>
                        <a:t>Prometheus + Sentry</a:t>
                      </a:r>
                    </a:p>
                  </a:txBody>
                  <a:tcPr>
                    <a:solidFill>
                      <a:srgbClr val="10131E"/>
                    </a:solidFill>
                  </a:tcPr>
                </a:tc>
                <a:tc>
                  <a:txBody>
                    <a:bodyPr/>
                    <a:lstStyle/>
                    <a:p>
                      <a:pPr algn="ctr"/>
                      <a:r>
                        <a:rPr sz="1000" b="0">
                          <a:solidFill>
                            <a:srgbClr val="EEF2FF"/>
                          </a:solidFill>
                        </a:rPr>
                        <a:t>✅ Prod</a:t>
                      </a:r>
                    </a:p>
                  </a:txBody>
                  <a:tcPr>
                    <a:solidFill>
                      <a:srgbClr val="10131E"/>
                    </a:solidFill>
                  </a:tcPr>
                </a:tc>
                <a:tc>
                  <a:txBody>
                    <a:bodyPr/>
                    <a:lstStyle/>
                    <a:p>
                      <a:pPr algn="ctr"/>
                      <a:r>
                        <a:rPr sz="1000" b="0">
                          <a:solidFill>
                            <a:srgbClr val="EEF2FF"/>
                          </a:solidFill>
                        </a:rPr>
                        <a:t>Monitoring + error tracking prod</a:t>
                      </a:r>
                    </a:p>
                  </a:txBody>
                  <a:tcPr>
                    <a:solidFill>
                      <a:srgbClr val="10131E"/>
                    </a:solidFill>
                  </a:tcPr>
                </a:tc>
              </a:tr>
              <a:tr h="465520">
                <a:tc>
                  <a:txBody>
                    <a:bodyPr/>
                    <a:lstStyle/>
                    <a:p>
                      <a:pPr algn="l"/>
                      <a:r>
                        <a:rPr sz="1000" b="0">
                          <a:solidFill>
                            <a:srgbClr val="EEF2FF"/>
                          </a:solidFill>
                        </a:rPr>
                        <a:t>123 tests Vitest + 42 Playwright</a:t>
                      </a:r>
                    </a:p>
                  </a:txBody>
                  <a:tcPr>
                    <a:solidFill>
                      <a:srgbClr val="161A2C"/>
                    </a:solidFill>
                  </a:tcPr>
                </a:tc>
                <a:tc>
                  <a:txBody>
                    <a:bodyPr/>
                    <a:lstStyle/>
                    <a:p>
                      <a:pPr algn="ctr"/>
                      <a:r>
                        <a:rPr sz="1000" b="0">
                          <a:solidFill>
                            <a:srgbClr val="EEF2FF"/>
                          </a:solidFill>
                        </a:rPr>
                        <a:t>✅ Prod</a:t>
                      </a:r>
                    </a:p>
                  </a:txBody>
                  <a:tcPr>
                    <a:solidFill>
                      <a:srgbClr val="161A2C"/>
                    </a:solidFill>
                  </a:tcPr>
                </a:tc>
                <a:tc>
                  <a:txBody>
                    <a:bodyPr/>
                    <a:lstStyle/>
                    <a:p>
                      <a:pPr algn="ctr"/>
                      <a:r>
                        <a:rPr sz="1000" b="0">
                          <a:solidFill>
                            <a:srgbClr val="EEF2FF"/>
                          </a:solidFill>
                        </a:rPr>
                        <a:t>Couverture 100% routes core + E2E</a:t>
                      </a:r>
                    </a:p>
                  </a:txBody>
                  <a:tcPr>
                    <a:solidFill>
                      <a:srgbClr val="161A2C"/>
                    </a:solidFill>
                  </a:tcPr>
                </a:tc>
              </a:tr>
            </a:tbl>
          </a:graphicData>
        </a:graphic>
      </p:graphicFrame>
      <p:sp>
        <p:nvSpPr>
          <p:cNvPr id="8" name="Rectangle 7"/>
          <p:cNvSpPr/>
          <p:nvPr/>
        </p:nvSpPr>
        <p:spPr>
          <a:xfrm>
            <a:off x="8065008" y="1353312"/>
            <a:ext cx="3886200" cy="5120640"/>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8065008" y="1353312"/>
            <a:ext cx="3886200" cy="59436"/>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229600" y="1444752"/>
            <a:ext cx="3566160" cy="411480"/>
          </a:xfrm>
          <a:prstGeom prst="rect">
            <a:avLst/>
          </a:prstGeom>
          <a:noFill/>
        </p:spPr>
        <p:txBody>
          <a:bodyPr wrap="square">
            <a:spAutoFit/>
          </a:bodyPr>
          <a:lstStyle/>
          <a:p>
            <a:pPr algn="l"/>
            <a:r>
              <a:rPr sz="1300" b="1" i="0">
                <a:solidFill>
                  <a:srgbClr val="E07D3C"/>
                </a:solidFill>
              </a:rPr>
              <a:t>6 Modules IA</a:t>
            </a:r>
          </a:p>
        </p:txBody>
      </p:sp>
      <p:sp>
        <p:nvSpPr>
          <p:cNvPr id="11" name="TextBox 10"/>
          <p:cNvSpPr txBox="1"/>
          <p:nvPr/>
        </p:nvSpPr>
        <p:spPr>
          <a:xfrm>
            <a:off x="8229600" y="1920240"/>
            <a:ext cx="3566160" cy="4389120"/>
          </a:xfrm>
          <a:prstGeom prst="rect">
            <a:avLst/>
          </a:prstGeom>
          <a:noFill/>
        </p:spPr>
        <p:txBody>
          <a:bodyPr wrap="square">
            <a:spAutoFit/>
          </a:bodyPr>
          <a:lstStyle/>
          <a:p>
            <a:pPr>
              <a:spcAft>
                <a:spcPts val="500"/>
              </a:spcAft>
            </a:pPr>
            <a:r>
              <a:rPr sz="1000">
                <a:solidFill>
                  <a:srgbClr val="EEF2FF"/>
                </a:solidFill>
              </a:rPr>
              <a:t>① Optimisation sujet</a:t>
            </a:r>
          </a:p>
          <a:p>
            <a:pPr>
              <a:spcAft>
                <a:spcPts val="500"/>
              </a:spcAft>
            </a:pPr>
            <a:r>
              <a:rPr sz="1000">
                <a:solidFill>
                  <a:srgbClr val="EEF2FF"/>
                </a:solidFill>
              </a:rPr>
              <a:t>   A/B auto · +30-40% taux d'ouv.</a:t>
            </a:r>
          </a:p>
          <a:p>
            <a:pPr>
              <a:spcAft>
                <a:spcPts val="500"/>
              </a:spcAft>
            </a:pPr>
            <a:r>
              <a:rPr sz="1000">
                <a:solidFill>
                  <a:srgbClr val="EEF2FF"/>
                </a:solidFill>
              </a:rPr>
              <a:t/>
            </a:r>
          </a:p>
          <a:p>
            <a:pPr>
              <a:spcAft>
                <a:spcPts val="500"/>
              </a:spcAft>
            </a:pPr>
            <a:r>
              <a:rPr sz="1000">
                <a:solidFill>
                  <a:srgbClr val="EEF2FF"/>
                </a:solidFill>
              </a:rPr>
              <a:t>② Heure d'envoi IA</a:t>
            </a:r>
          </a:p>
          <a:p>
            <a:pPr>
              <a:spcAft>
                <a:spcPts val="500"/>
              </a:spcAft>
            </a:pPr>
            <a:r>
              <a:rPr sz="1000">
                <a:solidFill>
                  <a:srgbClr val="EEF2FF"/>
                </a:solidFill>
              </a:rPr>
              <a:t>   +15-25% ouvertures additionnelles</a:t>
            </a:r>
          </a:p>
          <a:p>
            <a:pPr>
              <a:spcAft>
                <a:spcPts val="500"/>
              </a:spcAft>
            </a:pPr>
            <a:r>
              <a:rPr sz="1000">
                <a:solidFill>
                  <a:srgbClr val="EEF2FF"/>
                </a:solidFill>
              </a:rPr>
              <a:t/>
            </a:r>
          </a:p>
          <a:p>
            <a:pPr>
              <a:spcAft>
                <a:spcPts val="500"/>
              </a:spcAft>
            </a:pPr>
            <a:r>
              <a:rPr sz="1000">
                <a:solidFill>
                  <a:srgbClr val="EEF2FF"/>
                </a:solidFill>
              </a:rPr>
              <a:t>③ Scoring contacts</a:t>
            </a:r>
          </a:p>
          <a:p>
            <a:pPr>
              <a:spcAft>
                <a:spcPts val="500"/>
              </a:spcAft>
            </a:pPr>
            <a:r>
              <a:rPr sz="1000">
                <a:solidFill>
                  <a:srgbClr val="EEF2FF"/>
                </a:solidFill>
              </a:rPr>
              <a:t>   20 meilleurs prospects en 1 clic</a:t>
            </a:r>
          </a:p>
          <a:p>
            <a:pPr>
              <a:spcAft>
                <a:spcPts val="500"/>
              </a:spcAft>
            </a:pPr>
            <a:r>
              <a:rPr sz="1000">
                <a:solidFill>
                  <a:srgbClr val="EEF2FF"/>
                </a:solidFill>
              </a:rPr>
              <a:t/>
            </a:r>
          </a:p>
          <a:p>
            <a:pPr>
              <a:spcAft>
                <a:spcPts val="500"/>
              </a:spcAft>
            </a:pPr>
            <a:r>
              <a:rPr sz="1000">
                <a:solidFill>
                  <a:srgbClr val="EEF2FF"/>
                </a:solidFill>
              </a:rPr>
              <a:t>④ Segmentation IA</a:t>
            </a:r>
          </a:p>
          <a:p>
            <a:pPr>
              <a:spcAft>
                <a:spcPts val="500"/>
              </a:spcAft>
            </a:pPr>
            <a:r>
              <a:rPr sz="1000">
                <a:solidFill>
                  <a:srgbClr val="EEF2FF"/>
                </a:solidFill>
              </a:rPr>
              <a:t>   8 segments comportementaux / 30s</a:t>
            </a:r>
          </a:p>
          <a:p>
            <a:pPr>
              <a:spcAft>
                <a:spcPts val="500"/>
              </a:spcAft>
            </a:pPr>
            <a:r>
              <a:rPr sz="1000">
                <a:solidFill>
                  <a:srgbClr val="EEF2FF"/>
                </a:solidFill>
              </a:rPr>
              <a:t/>
            </a:r>
          </a:p>
          <a:p>
            <a:pPr>
              <a:spcAft>
                <a:spcPts val="500"/>
              </a:spcAft>
            </a:pPr>
            <a:r>
              <a:rPr sz="1000">
                <a:solidFill>
                  <a:srgbClr val="EEF2FF"/>
                </a:solidFill>
              </a:rPr>
              <a:t>⑤ Analytics IA</a:t>
            </a:r>
          </a:p>
          <a:p>
            <a:pPr>
              <a:spcAft>
                <a:spcPts val="500"/>
              </a:spcAft>
            </a:pPr>
            <a:r>
              <a:rPr sz="1000">
                <a:solidFill>
                  <a:srgbClr val="EEF2FF"/>
                </a:solidFill>
              </a:rPr>
              <a:t>   3 recommandations actionnables</a:t>
            </a:r>
          </a:p>
          <a:p>
            <a:pPr>
              <a:spcAft>
                <a:spcPts val="500"/>
              </a:spcAft>
            </a:pPr>
            <a:r>
              <a:rPr sz="1000">
                <a:solidFill>
                  <a:srgbClr val="EEF2FF"/>
                </a:solidFill>
              </a:rPr>
              <a:t/>
            </a:r>
          </a:p>
          <a:p>
            <a:pPr>
              <a:spcAft>
                <a:spcPts val="500"/>
              </a:spcAft>
            </a:pPr>
            <a:r>
              <a:rPr sz="1000">
                <a:solidFill>
                  <a:srgbClr val="EEF2FF"/>
                </a:solidFill>
              </a:rPr>
              <a:t>⑥ Contenu conforme déontologie</a:t>
            </a:r>
          </a:p>
          <a:p>
            <a:pPr>
              <a:spcAft>
                <a:spcPts val="500"/>
              </a:spcAft>
            </a:pPr>
            <a:r>
              <a:rPr sz="1000">
                <a:solidFill>
                  <a:srgbClr val="EEF2FF"/>
                </a:solidFill>
              </a:rPr>
              <a:t>   RIN avocats · normes OEC</a:t>
            </a:r>
          </a:p>
        </p:txBody>
      </p:sp>
      <p:sp>
        <p:nvSpPr>
          <p:cNvPr id="12" name="Rectangle 11"/>
          <p:cNvSpPr/>
          <p:nvPr/>
        </p:nvSpPr>
        <p:spPr>
          <a:xfrm>
            <a:off x="0" y="0"/>
            <a:ext cx="12191695" cy="201168"/>
          </a:xfrm>
          <a:prstGeom prst="rect">
            <a:avLst/>
          </a:prstGeom>
          <a:solidFill>
            <a:srgbClr val="218C5B"/>
          </a:solidFill>
          <a:ln>
            <a:noFill/>
          </a:ln>
          <a:effectLst/>
        </p:spPr>
        <p:style>
          <a:lnRef idx="1">
            <a:schemeClr val="accent1"/>
          </a:lnRef>
          <a:fillRef idx="3">
            <a:schemeClr val="accent1"/>
          </a:fillRef>
          <a:effectRef idx="2">
            <a:schemeClr val="accent1"/>
          </a:effectRef>
          <a:fontRef idx="minor">
            <a:schemeClr val="lt1"/>
          </a:fontRef>
        </p:style>
        <p:txBody>
          <a:bodyPr rtlCol="0" anchor="ctr" tIns="0" bIns="0"/>
          <a:lstStyle/>
          <a:p>
            <a:pPr algn="ctr"/>
            <a:r>
              <a:rPr sz="900" b="1">
                <a:solidFill>
                  <a:srgbClr val="FFFFFF"/>
                </a:solidFill>
              </a:rPr>
              <a:t>PUBLIABLE — VERSION OFFICIELLE</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8090F"/>
        </a:solidFill>
        <a:effectLst/>
      </p:bgPr>
    </p:bg>
    <p:spTree>
      <p:nvGrpSpPr>
        <p:cNvPr id="1" name=""/>
        <p:cNvGrpSpPr/>
        <p:nvPr/>
      </p:nvGrpSpPr>
      <p:grpSpPr/>
      <p:sp>
        <p:nvSpPr>
          <p:cNvPr id="2" name="Rectangle 1"/>
          <p:cNvSpPr/>
          <p:nvPr/>
        </p:nvSpPr>
        <p:spPr>
          <a:xfrm>
            <a:off x="0" y="6537960"/>
            <a:ext cx="12191695" cy="320040"/>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274320" y="6565392"/>
            <a:ext cx="8229600" cy="256032"/>
          </a:xfrm>
          <a:prstGeom prst="rect">
            <a:avLst/>
          </a:prstGeom>
          <a:noFill/>
        </p:spPr>
        <p:txBody>
          <a:bodyPr wrap="square">
            <a:spAutoFit/>
          </a:bodyPr>
          <a:lstStyle/>
          <a:p>
            <a:pPr algn="l"/>
            <a:r>
              <a:rPr sz="900" b="0" i="0">
                <a:solidFill>
                  <a:srgbClr val="8B94B0"/>
                </a:solidFill>
              </a:rPr>
              <a:t>HEREBO · Confidentiel · Juillet 2026</a:t>
            </a:r>
          </a:p>
        </p:txBody>
      </p:sp>
      <p:sp>
        <p:nvSpPr>
          <p:cNvPr id="4" name="TextBox 3"/>
          <p:cNvSpPr txBox="1"/>
          <p:nvPr/>
        </p:nvSpPr>
        <p:spPr>
          <a:xfrm>
            <a:off x="10332720" y="6565392"/>
            <a:ext cx="1645920" cy="256032"/>
          </a:xfrm>
          <a:prstGeom prst="rect">
            <a:avLst/>
          </a:prstGeom>
          <a:noFill/>
        </p:spPr>
        <p:txBody>
          <a:bodyPr wrap="square">
            <a:spAutoFit/>
          </a:bodyPr>
          <a:lstStyle/>
          <a:p>
            <a:pPr algn="r"/>
            <a:r>
              <a:rPr sz="900" b="0" i="0">
                <a:solidFill>
                  <a:srgbClr val="E07D3C"/>
                </a:solidFill>
              </a:rPr>
              <a:t>herebo.io</a:t>
            </a:r>
          </a:p>
        </p:txBody>
      </p:sp>
      <p:sp>
        <p:nvSpPr>
          <p:cNvPr id="5" name="TextBox 4"/>
          <p:cNvSpPr txBox="1"/>
          <p:nvPr/>
        </p:nvSpPr>
        <p:spPr>
          <a:xfrm>
            <a:off x="457200" y="201168"/>
            <a:ext cx="11247120" cy="658368"/>
          </a:xfrm>
          <a:prstGeom prst="rect">
            <a:avLst/>
          </a:prstGeom>
          <a:noFill/>
        </p:spPr>
        <p:txBody>
          <a:bodyPr wrap="square">
            <a:spAutoFit/>
          </a:bodyPr>
          <a:lstStyle/>
          <a:p>
            <a:pPr algn="l"/>
            <a:r>
              <a:rPr sz="2800" b="1" i="0">
                <a:solidFill>
                  <a:srgbClr val="EEF2FF"/>
                </a:solidFill>
              </a:rPr>
              <a:t>Marché — 0 concurrent direct · Fenêtre de 12-18 mois</a:t>
            </a:r>
          </a:p>
        </p:txBody>
      </p:sp>
      <p:sp>
        <p:nvSpPr>
          <p:cNvPr id="6" name="Rectangle 5"/>
          <p:cNvSpPr/>
          <p:nvPr/>
        </p:nvSpPr>
        <p:spPr>
          <a:xfrm>
            <a:off x="457200" y="932688"/>
            <a:ext cx="11247120" cy="50292"/>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365760" y="1353312"/>
            <a:ext cx="5760720" cy="384048"/>
          </a:xfrm>
          <a:prstGeom prst="rect">
            <a:avLst/>
          </a:prstGeom>
          <a:noFill/>
        </p:spPr>
        <p:txBody>
          <a:bodyPr wrap="square">
            <a:spAutoFit/>
          </a:bodyPr>
          <a:lstStyle/>
          <a:p>
            <a:pPr algn="l"/>
            <a:r>
              <a:rPr sz="1300" b="1" i="0">
                <a:solidFill>
                  <a:srgbClr val="E07D3C"/>
                </a:solidFill>
              </a:rPr>
              <a:t>France — Marché P1</a:t>
            </a:r>
          </a:p>
        </p:txBody>
      </p:sp>
      <p:graphicFrame>
        <p:nvGraphicFramePr>
          <p:cNvPr id="8" name="Table 7"/>
          <p:cNvGraphicFramePr>
            <a:graphicFrameLocks noGrp="1"/>
          </p:cNvGraphicFramePr>
          <p:nvPr/>
        </p:nvGraphicFramePr>
        <p:xfrm>
          <a:off x="365760" y="1783080"/>
          <a:ext cx="5760720" cy="2606040"/>
        </p:xfrm>
        <a:graphic>
          <a:graphicData uri="http://schemas.openxmlformats.org/drawingml/2006/table">
            <a:tbl>
              <a:tblPr firstRow="1" bandRow="1">
                <a:tableStyleId>{5C22544A-7EE6-4342-B048-85BDC9FD1C3A}</a:tableStyleId>
              </a:tblPr>
              <a:tblGrid>
                <a:gridCol w="1440180"/>
                <a:gridCol w="1440180"/>
                <a:gridCol w="1440180"/>
                <a:gridCol w="1440180"/>
              </a:tblGrid>
              <a:tr h="521208">
                <a:tc>
                  <a:txBody>
                    <a:bodyPr/>
                    <a:lstStyle/>
                    <a:p>
                      <a:pPr algn="l"/>
                      <a:r>
                        <a:rPr sz="1100" b="1">
                          <a:solidFill>
                            <a:srgbClr val="08090F"/>
                          </a:solidFill>
                        </a:rPr>
                        <a:t>Profession</a:t>
                      </a:r>
                    </a:p>
                  </a:txBody>
                  <a:tcPr>
                    <a:solidFill>
                      <a:srgbClr val="E07D3C"/>
                    </a:solidFill>
                  </a:tcPr>
                </a:tc>
                <a:tc>
                  <a:txBody>
                    <a:bodyPr/>
                    <a:lstStyle/>
                    <a:p>
                      <a:pPr algn="ctr"/>
                      <a:r>
                        <a:rPr sz="1100" b="1">
                          <a:solidFill>
                            <a:srgbClr val="08090F"/>
                          </a:solidFill>
                        </a:rPr>
                        <a:t>Volume</a:t>
                      </a:r>
                    </a:p>
                  </a:txBody>
                  <a:tcPr>
                    <a:solidFill>
                      <a:srgbClr val="E07D3C"/>
                    </a:solidFill>
                  </a:tcPr>
                </a:tc>
                <a:tc>
                  <a:txBody>
                    <a:bodyPr/>
                    <a:lstStyle/>
                    <a:p>
                      <a:pPr algn="ctr"/>
                      <a:r>
                        <a:rPr sz="1100" b="1">
                          <a:solidFill>
                            <a:srgbClr val="08090F"/>
                          </a:solidFill>
                        </a:rPr>
                        <a:t>Structures</a:t>
                      </a:r>
                    </a:p>
                  </a:txBody>
                  <a:tcPr>
                    <a:solidFill>
                      <a:srgbClr val="E07D3C"/>
                    </a:solidFill>
                  </a:tcPr>
                </a:tc>
                <a:tc>
                  <a:txBody>
                    <a:bodyPr/>
                    <a:lstStyle/>
                    <a:p>
                      <a:pPr algn="ctr"/>
                      <a:r>
                        <a:rPr sz="1100" b="1">
                          <a:solidFill>
                            <a:srgbClr val="08090F"/>
                          </a:solidFill>
                        </a:rPr>
                        <a:t>SAM</a:t>
                      </a:r>
                    </a:p>
                  </a:txBody>
                  <a:tcPr>
                    <a:solidFill>
                      <a:srgbClr val="E07D3C"/>
                    </a:solidFill>
                  </a:tcPr>
                </a:tc>
              </a:tr>
              <a:tr h="521208">
                <a:tc>
                  <a:txBody>
                    <a:bodyPr/>
                    <a:lstStyle/>
                    <a:p>
                      <a:pPr algn="l"/>
                      <a:r>
                        <a:rPr sz="1100" b="0">
                          <a:solidFill>
                            <a:srgbClr val="EEF2FF"/>
                          </a:solidFill>
                        </a:rPr>
                        <a:t>Avocats</a:t>
                      </a:r>
                    </a:p>
                  </a:txBody>
                  <a:tcPr>
                    <a:solidFill>
                      <a:srgbClr val="10131E"/>
                    </a:solidFill>
                  </a:tcPr>
                </a:tc>
                <a:tc>
                  <a:txBody>
                    <a:bodyPr/>
                    <a:lstStyle/>
                    <a:p>
                      <a:pPr algn="ctr"/>
                      <a:r>
                        <a:rPr sz="1100" b="0">
                          <a:solidFill>
                            <a:srgbClr val="EEF2FF"/>
                          </a:solidFill>
                        </a:rPr>
                        <a:t>77 000</a:t>
                      </a:r>
                    </a:p>
                  </a:txBody>
                  <a:tcPr>
                    <a:solidFill>
                      <a:srgbClr val="10131E"/>
                    </a:solidFill>
                  </a:tcPr>
                </a:tc>
                <a:tc>
                  <a:txBody>
                    <a:bodyPr/>
                    <a:lstStyle/>
                    <a:p>
                      <a:pPr algn="ctr"/>
                      <a:r>
                        <a:rPr sz="1100" b="0">
                          <a:solidFill>
                            <a:srgbClr val="EEF2FF"/>
                          </a:solidFill>
                        </a:rPr>
                        <a:t>~15 000 cabinets</a:t>
                      </a:r>
                    </a:p>
                  </a:txBody>
                  <a:tcPr>
                    <a:solidFill>
                      <a:srgbClr val="10131E"/>
                    </a:solidFill>
                  </a:tcPr>
                </a:tc>
                <a:tc>
                  <a:txBody>
                    <a:bodyPr/>
                    <a:lstStyle/>
                    <a:p>
                      <a:pPr algn="ctr"/>
                      <a:r>
                        <a:rPr sz="1100" b="0">
                          <a:solidFill>
                            <a:srgbClr val="EEF2FF"/>
                          </a:solidFill>
                        </a:rPr>
                        <a:t>7 500</a:t>
                      </a:r>
                    </a:p>
                  </a:txBody>
                  <a:tcPr>
                    <a:solidFill>
                      <a:srgbClr val="10131E"/>
                    </a:solidFill>
                  </a:tcPr>
                </a:tc>
              </a:tr>
              <a:tr h="521208">
                <a:tc>
                  <a:txBody>
                    <a:bodyPr/>
                    <a:lstStyle/>
                    <a:p>
                      <a:pPr algn="l"/>
                      <a:r>
                        <a:rPr sz="1100" b="0">
                          <a:solidFill>
                            <a:srgbClr val="EEF2FF"/>
                          </a:solidFill>
                        </a:rPr>
                        <a:t>Experts-comptables</a:t>
                      </a:r>
                    </a:p>
                  </a:txBody>
                  <a:tcPr>
                    <a:solidFill>
                      <a:srgbClr val="161A2C"/>
                    </a:solidFill>
                  </a:tcPr>
                </a:tc>
                <a:tc>
                  <a:txBody>
                    <a:bodyPr/>
                    <a:lstStyle/>
                    <a:p>
                      <a:pPr algn="ctr"/>
                      <a:r>
                        <a:rPr sz="1100" b="0">
                          <a:solidFill>
                            <a:srgbClr val="EEF2FF"/>
                          </a:solidFill>
                        </a:rPr>
                        <a:t>22 700</a:t>
                      </a:r>
                    </a:p>
                  </a:txBody>
                  <a:tcPr>
                    <a:solidFill>
                      <a:srgbClr val="161A2C"/>
                    </a:solidFill>
                  </a:tcPr>
                </a:tc>
                <a:tc>
                  <a:txBody>
                    <a:bodyPr/>
                    <a:lstStyle/>
                    <a:p>
                      <a:pPr algn="ctr"/>
                      <a:r>
                        <a:rPr sz="1100" b="0">
                          <a:solidFill>
                            <a:srgbClr val="EEF2FF"/>
                          </a:solidFill>
                        </a:rPr>
                        <a:t>~9 000 cabinets</a:t>
                      </a:r>
                    </a:p>
                  </a:txBody>
                  <a:tcPr>
                    <a:solidFill>
                      <a:srgbClr val="161A2C"/>
                    </a:solidFill>
                  </a:tcPr>
                </a:tc>
                <a:tc>
                  <a:txBody>
                    <a:bodyPr/>
                    <a:lstStyle/>
                    <a:p>
                      <a:pPr algn="ctr"/>
                      <a:r>
                        <a:rPr sz="1100" b="0">
                          <a:solidFill>
                            <a:srgbClr val="EEF2FF"/>
                          </a:solidFill>
                        </a:rPr>
                        <a:t>6 300</a:t>
                      </a:r>
                    </a:p>
                  </a:txBody>
                  <a:tcPr>
                    <a:solidFill>
                      <a:srgbClr val="161A2C"/>
                    </a:solidFill>
                  </a:tcPr>
                </a:tc>
              </a:tr>
              <a:tr h="521208">
                <a:tc>
                  <a:txBody>
                    <a:bodyPr/>
                    <a:lstStyle/>
                    <a:p>
                      <a:pPr algn="l"/>
                      <a:r>
                        <a:rPr sz="1100" b="0">
                          <a:solidFill>
                            <a:srgbClr val="EEF2FF"/>
                          </a:solidFill>
                        </a:rPr>
                        <a:t>Notaires</a:t>
                      </a:r>
                    </a:p>
                  </a:txBody>
                  <a:tcPr>
                    <a:solidFill>
                      <a:srgbClr val="10131E"/>
                    </a:solidFill>
                  </a:tcPr>
                </a:tc>
                <a:tc>
                  <a:txBody>
                    <a:bodyPr/>
                    <a:lstStyle/>
                    <a:p>
                      <a:pPr algn="ctr"/>
                      <a:r>
                        <a:rPr sz="1100" b="0">
                          <a:solidFill>
                            <a:srgbClr val="EEF2FF"/>
                          </a:solidFill>
                        </a:rPr>
                        <a:t>17 300</a:t>
                      </a:r>
                    </a:p>
                  </a:txBody>
                  <a:tcPr>
                    <a:solidFill>
                      <a:srgbClr val="10131E"/>
                    </a:solidFill>
                  </a:tcPr>
                </a:tc>
                <a:tc>
                  <a:txBody>
                    <a:bodyPr/>
                    <a:lstStyle/>
                    <a:p>
                      <a:pPr algn="ctr"/>
                      <a:r>
                        <a:rPr sz="1100" b="0">
                          <a:solidFill>
                            <a:srgbClr val="EEF2FF"/>
                          </a:solidFill>
                        </a:rPr>
                        <a:t>~7 000 offices</a:t>
                      </a:r>
                    </a:p>
                  </a:txBody>
                  <a:tcPr>
                    <a:solidFill>
                      <a:srgbClr val="10131E"/>
                    </a:solidFill>
                  </a:tcPr>
                </a:tc>
                <a:tc>
                  <a:txBody>
                    <a:bodyPr/>
                    <a:lstStyle/>
                    <a:p>
                      <a:pPr algn="ctr"/>
                      <a:r>
                        <a:rPr sz="1100" b="0">
                          <a:solidFill>
                            <a:srgbClr val="EEF2FF"/>
                          </a:solidFill>
                        </a:rPr>
                        <a:t>4 200</a:t>
                      </a:r>
                    </a:p>
                  </a:txBody>
                  <a:tcPr>
                    <a:solidFill>
                      <a:srgbClr val="10131E"/>
                    </a:solidFill>
                  </a:tcPr>
                </a:tc>
              </a:tr>
              <a:tr h="521208">
                <a:tc>
                  <a:txBody>
                    <a:bodyPr/>
                    <a:lstStyle/>
                    <a:p>
                      <a:pPr algn="l"/>
                      <a:r>
                        <a:rPr sz="1100" b="0">
                          <a:solidFill>
                            <a:srgbClr val="EEF2FF"/>
                          </a:solidFill>
                        </a:rPr>
                        <a:t>Total P1 France</a:t>
                      </a:r>
                    </a:p>
                  </a:txBody>
                  <a:tcPr>
                    <a:solidFill>
                      <a:srgbClr val="161A2C"/>
                    </a:solidFill>
                  </a:tcPr>
                </a:tc>
                <a:tc>
                  <a:txBody>
                    <a:bodyPr/>
                    <a:lstStyle/>
                    <a:p>
                      <a:pPr algn="ctr"/>
                      <a:r>
                        <a:rPr sz="1100" b="0">
                          <a:solidFill>
                            <a:srgbClr val="EEF2FF"/>
                          </a:solidFill>
                        </a:rPr>
                        <a:t>117 000</a:t>
                      </a:r>
                    </a:p>
                  </a:txBody>
                  <a:tcPr>
                    <a:solidFill>
                      <a:srgbClr val="161A2C"/>
                    </a:solidFill>
                  </a:tcPr>
                </a:tc>
                <a:tc>
                  <a:txBody>
                    <a:bodyPr/>
                    <a:lstStyle/>
                    <a:p>
                      <a:pPr algn="ctr"/>
                      <a:r>
                        <a:rPr sz="1100" b="0">
                          <a:solidFill>
                            <a:srgbClr val="EEF2FF"/>
                          </a:solidFill>
                        </a:rPr>
                        <a:t>~31 000</a:t>
                      </a:r>
                    </a:p>
                  </a:txBody>
                  <a:tcPr>
                    <a:solidFill>
                      <a:srgbClr val="161A2C"/>
                    </a:solidFill>
                  </a:tcPr>
                </a:tc>
                <a:tc>
                  <a:txBody>
                    <a:bodyPr/>
                    <a:lstStyle/>
                    <a:p>
                      <a:pPr algn="ctr"/>
                      <a:r>
                        <a:rPr sz="1100" b="0">
                          <a:solidFill>
                            <a:srgbClr val="EEF2FF"/>
                          </a:solidFill>
                        </a:rPr>
                        <a:t>~18 000</a:t>
                      </a:r>
                    </a:p>
                  </a:txBody>
                  <a:tcPr>
                    <a:solidFill>
                      <a:srgbClr val="161A2C"/>
                    </a:solidFill>
                  </a:tcPr>
                </a:tc>
              </a:tr>
            </a:tbl>
          </a:graphicData>
        </a:graphic>
      </p:graphicFrame>
      <p:sp>
        <p:nvSpPr>
          <p:cNvPr id="9" name="TextBox 8"/>
          <p:cNvSpPr txBox="1"/>
          <p:nvPr/>
        </p:nvSpPr>
        <p:spPr>
          <a:xfrm>
            <a:off x="6336792" y="1353312"/>
            <a:ext cx="5577840" cy="384048"/>
          </a:xfrm>
          <a:prstGeom prst="rect">
            <a:avLst/>
          </a:prstGeom>
          <a:noFill/>
        </p:spPr>
        <p:txBody>
          <a:bodyPr wrap="square">
            <a:spAutoFit/>
          </a:bodyPr>
          <a:lstStyle/>
          <a:p>
            <a:pPr algn="l"/>
            <a:r>
              <a:rPr sz="1300" b="1" i="0">
                <a:solidFill>
                  <a:srgbClr val="E07D3C"/>
                </a:solidFill>
              </a:rPr>
              <a:t>Europe — Horizon M24-M36</a:t>
            </a:r>
          </a:p>
        </p:txBody>
      </p:sp>
      <p:graphicFrame>
        <p:nvGraphicFramePr>
          <p:cNvPr id="10" name="Table 9"/>
          <p:cNvGraphicFramePr>
            <a:graphicFrameLocks noGrp="1"/>
          </p:cNvGraphicFramePr>
          <p:nvPr/>
        </p:nvGraphicFramePr>
        <p:xfrm>
          <a:off x="6336792" y="1783080"/>
          <a:ext cx="5577840" cy="3063240"/>
        </p:xfrm>
        <a:graphic>
          <a:graphicData uri="http://schemas.openxmlformats.org/drawingml/2006/table">
            <a:tbl>
              <a:tblPr firstRow="1" bandRow="1">
                <a:tableStyleId>{5C22544A-7EE6-4342-B048-85BDC9FD1C3A}</a:tableStyleId>
              </a:tblPr>
              <a:tblGrid>
                <a:gridCol w="1859280"/>
                <a:gridCol w="1859280"/>
                <a:gridCol w="1859280"/>
              </a:tblGrid>
              <a:tr h="437605">
                <a:tc>
                  <a:txBody>
                    <a:bodyPr/>
                    <a:lstStyle/>
                    <a:p>
                      <a:pPr algn="l"/>
                      <a:r>
                        <a:rPr sz="1100" b="1">
                          <a:solidFill>
                            <a:srgbClr val="08090F"/>
                          </a:solidFill>
                        </a:rPr>
                        <a:t>Pays</a:t>
                      </a:r>
                    </a:p>
                  </a:txBody>
                  <a:tcPr>
                    <a:solidFill>
                      <a:srgbClr val="E07D3C"/>
                    </a:solidFill>
                  </a:tcPr>
                </a:tc>
                <a:tc>
                  <a:txBody>
                    <a:bodyPr/>
                    <a:lstStyle/>
                    <a:p>
                      <a:pPr algn="ctr"/>
                      <a:r>
                        <a:rPr sz="1100" b="1">
                          <a:solidFill>
                            <a:srgbClr val="08090F"/>
                          </a:solidFill>
                        </a:rPr>
                        <a:t>Professionnels</a:t>
                      </a:r>
                    </a:p>
                  </a:txBody>
                  <a:tcPr>
                    <a:solidFill>
                      <a:srgbClr val="E07D3C"/>
                    </a:solidFill>
                  </a:tcPr>
                </a:tc>
                <a:tc>
                  <a:txBody>
                    <a:bodyPr/>
                    <a:lstStyle/>
                    <a:p>
                      <a:pPr algn="ctr"/>
                      <a:r>
                        <a:rPr sz="1100" b="1">
                          <a:solidFill>
                            <a:srgbClr val="08090F"/>
                          </a:solidFill>
                        </a:rPr>
                        <a:t>Atout concurrentiel</a:t>
                      </a:r>
                    </a:p>
                  </a:txBody>
                  <a:tcPr>
                    <a:solidFill>
                      <a:srgbClr val="E07D3C"/>
                    </a:solidFill>
                  </a:tcPr>
                </a:tc>
              </a:tr>
              <a:tr h="437605">
                <a:tc>
                  <a:txBody>
                    <a:bodyPr/>
                    <a:lstStyle/>
                    <a:p>
                      <a:pPr algn="l"/>
                      <a:r>
                        <a:rPr sz="1100" b="0">
                          <a:solidFill>
                            <a:srgbClr val="EEF2FF"/>
                          </a:solidFill>
                        </a:rPr>
                        <a:t>France</a:t>
                      </a:r>
                    </a:p>
                  </a:txBody>
                  <a:tcPr>
                    <a:solidFill>
                      <a:srgbClr val="10131E"/>
                    </a:solidFill>
                  </a:tcPr>
                </a:tc>
                <a:tc>
                  <a:txBody>
                    <a:bodyPr/>
                    <a:lstStyle/>
                    <a:p>
                      <a:pPr algn="ctr"/>
                      <a:r>
                        <a:rPr sz="1100" b="0">
                          <a:solidFill>
                            <a:srgbClr val="EEF2FF"/>
                          </a:solidFill>
                        </a:rPr>
                        <a:t>117 000</a:t>
                      </a:r>
                    </a:p>
                  </a:txBody>
                  <a:tcPr>
                    <a:solidFill>
                      <a:srgbClr val="10131E"/>
                    </a:solidFill>
                  </a:tcPr>
                </a:tc>
                <a:tc>
                  <a:txBody>
                    <a:bodyPr/>
                    <a:lstStyle/>
                    <a:p>
                      <a:pPr algn="ctr"/>
                      <a:r>
                        <a:rPr sz="1100" b="0">
                          <a:solidFill>
                            <a:srgbClr val="EEF2FF"/>
                          </a:solidFill>
                        </a:rPr>
                        <a:t>Lancement — 0 concurrent</a:t>
                      </a:r>
                    </a:p>
                  </a:txBody>
                  <a:tcPr>
                    <a:solidFill>
                      <a:srgbClr val="10131E"/>
                    </a:solidFill>
                  </a:tcPr>
                </a:tc>
              </a:tr>
              <a:tr h="437605">
                <a:tc>
                  <a:txBody>
                    <a:bodyPr/>
                    <a:lstStyle/>
                    <a:p>
                      <a:pPr algn="l"/>
                      <a:r>
                        <a:rPr sz="1100" b="0">
                          <a:solidFill>
                            <a:srgbClr val="EEF2FF"/>
                          </a:solidFill>
                        </a:rPr>
                        <a:t>Allemagne</a:t>
                      </a:r>
                    </a:p>
                  </a:txBody>
                  <a:tcPr>
                    <a:solidFill>
                      <a:srgbClr val="161A2C"/>
                    </a:solidFill>
                  </a:tcPr>
                </a:tc>
                <a:tc>
                  <a:txBody>
                    <a:bodyPr/>
                    <a:lstStyle/>
                    <a:p>
                      <a:pPr algn="ctr"/>
                      <a:r>
                        <a:rPr sz="1100" b="0">
                          <a:solidFill>
                            <a:srgbClr val="EEF2FF"/>
                          </a:solidFill>
                        </a:rPr>
                        <a:t>290 000</a:t>
                      </a:r>
                    </a:p>
                  </a:txBody>
                  <a:tcPr>
                    <a:solidFill>
                      <a:srgbClr val="161A2C"/>
                    </a:solidFill>
                  </a:tcPr>
                </a:tc>
                <a:tc>
                  <a:txBody>
                    <a:bodyPr/>
                    <a:lstStyle/>
                    <a:p>
                      <a:pPr algn="ctr"/>
                      <a:r>
                        <a:rPr sz="1100" b="0">
                          <a:solidFill>
                            <a:srgbClr val="EEF2FF"/>
                          </a:solidFill>
                        </a:rPr>
                        <a:t>RGPD strict = besoin maximal</a:t>
                      </a:r>
                    </a:p>
                  </a:txBody>
                  <a:tcPr>
                    <a:solidFill>
                      <a:srgbClr val="161A2C"/>
                    </a:solidFill>
                  </a:tcPr>
                </a:tc>
              </a:tr>
              <a:tr h="437605">
                <a:tc>
                  <a:txBody>
                    <a:bodyPr/>
                    <a:lstStyle/>
                    <a:p>
                      <a:pPr algn="l"/>
                      <a:r>
                        <a:rPr sz="1100" b="0">
                          <a:solidFill>
                            <a:srgbClr val="EEF2FF"/>
                          </a:solidFill>
                        </a:rPr>
                        <a:t>Espagne</a:t>
                      </a:r>
                    </a:p>
                  </a:txBody>
                  <a:tcPr>
                    <a:solidFill>
                      <a:srgbClr val="10131E"/>
                    </a:solidFill>
                  </a:tcPr>
                </a:tc>
                <a:tc>
                  <a:txBody>
                    <a:bodyPr/>
                    <a:lstStyle/>
                    <a:p>
                      <a:pPr algn="ctr"/>
                      <a:r>
                        <a:rPr sz="1100" b="0">
                          <a:solidFill>
                            <a:srgbClr val="EEF2FF"/>
                          </a:solidFill>
                        </a:rPr>
                        <a:t>195 000</a:t>
                      </a:r>
                    </a:p>
                  </a:txBody>
                  <a:tcPr>
                    <a:solidFill>
                      <a:srgbClr val="10131E"/>
                    </a:solidFill>
                  </a:tcPr>
                </a:tc>
                <a:tc>
                  <a:txBody>
                    <a:bodyPr/>
                    <a:lstStyle/>
                    <a:p>
                      <a:pPr algn="ctr"/>
                      <a:r>
                        <a:rPr sz="1100" b="0">
                          <a:solidFill>
                            <a:srgbClr val="EEF2FF"/>
                          </a:solidFill>
                        </a:rPr>
                        <a:t>i18n ES livré dès S1</a:t>
                      </a:r>
                    </a:p>
                  </a:txBody>
                  <a:tcPr>
                    <a:solidFill>
                      <a:srgbClr val="10131E"/>
                    </a:solidFill>
                  </a:tcPr>
                </a:tc>
              </a:tr>
              <a:tr h="437605">
                <a:tc>
                  <a:txBody>
                    <a:bodyPr/>
                    <a:lstStyle/>
                    <a:p>
                      <a:pPr algn="l"/>
                      <a:r>
                        <a:rPr sz="1100" b="0">
                          <a:solidFill>
                            <a:srgbClr val="EEF2FF"/>
                          </a:solidFill>
                        </a:rPr>
                        <a:t>Italie</a:t>
                      </a:r>
                    </a:p>
                  </a:txBody>
                  <a:tcPr>
                    <a:solidFill>
                      <a:srgbClr val="161A2C"/>
                    </a:solidFill>
                  </a:tcPr>
                </a:tc>
                <a:tc>
                  <a:txBody>
                    <a:bodyPr/>
                    <a:lstStyle/>
                    <a:p>
                      <a:pPr algn="ctr"/>
                      <a:r>
                        <a:rPr sz="1100" b="0">
                          <a:solidFill>
                            <a:srgbClr val="EEF2FF"/>
                          </a:solidFill>
                        </a:rPr>
                        <a:t>165 000</a:t>
                      </a:r>
                    </a:p>
                  </a:txBody>
                  <a:tcPr>
                    <a:solidFill>
                      <a:srgbClr val="161A2C"/>
                    </a:solidFill>
                  </a:tcPr>
                </a:tc>
                <a:tc>
                  <a:txBody>
                    <a:bodyPr/>
                    <a:lstStyle/>
                    <a:p>
                      <a:pPr algn="ctr"/>
                      <a:r>
                        <a:rPr sz="1100" b="0">
                          <a:solidFill>
                            <a:srgbClr val="EEF2FF"/>
                          </a:solidFill>
                        </a:rPr>
                        <a:t>Fort potentiel inexploité</a:t>
                      </a:r>
                    </a:p>
                  </a:txBody>
                  <a:tcPr>
                    <a:solidFill>
                      <a:srgbClr val="161A2C"/>
                    </a:solidFill>
                  </a:tcPr>
                </a:tc>
              </a:tr>
              <a:tr h="437605">
                <a:tc>
                  <a:txBody>
                    <a:bodyPr/>
                    <a:lstStyle/>
                    <a:p>
                      <a:pPr algn="l"/>
                      <a:r>
                        <a:rPr sz="1100" b="0">
                          <a:solidFill>
                            <a:srgbClr val="EEF2FF"/>
                          </a:solidFill>
                        </a:rPr>
                        <a:t>Royaume-Uni</a:t>
                      </a:r>
                    </a:p>
                  </a:txBody>
                  <a:tcPr>
                    <a:solidFill>
                      <a:srgbClr val="10131E"/>
                    </a:solidFill>
                  </a:tcPr>
                </a:tc>
                <a:tc>
                  <a:txBody>
                    <a:bodyPr/>
                    <a:lstStyle/>
                    <a:p>
                      <a:pPr algn="ctr"/>
                      <a:r>
                        <a:rPr sz="1100" b="0">
                          <a:solidFill>
                            <a:srgbClr val="EEF2FF"/>
                          </a:solidFill>
                        </a:rPr>
                        <a:t>200 000</a:t>
                      </a:r>
                    </a:p>
                  </a:txBody>
                  <a:tcPr>
                    <a:solidFill>
                      <a:srgbClr val="10131E"/>
                    </a:solidFill>
                  </a:tcPr>
                </a:tc>
                <a:tc>
                  <a:txBody>
                    <a:bodyPr/>
                    <a:lstStyle/>
                    <a:p>
                      <a:pPr algn="ctr"/>
                      <a:r>
                        <a:rPr sz="1100" b="0">
                          <a:solidFill>
                            <a:srgbClr val="EEF2FF"/>
                          </a:solidFill>
                        </a:rPr>
                        <a:t>GDPR UK maintenu</a:t>
                      </a:r>
                    </a:p>
                  </a:txBody>
                  <a:tcPr>
                    <a:solidFill>
                      <a:srgbClr val="10131E"/>
                    </a:solidFill>
                  </a:tcPr>
                </a:tc>
              </a:tr>
              <a:tr h="437610">
                <a:tc>
                  <a:txBody>
                    <a:bodyPr/>
                    <a:lstStyle/>
                    <a:p>
                      <a:pPr algn="l"/>
                      <a:r>
                        <a:rPr sz="1100" b="0">
                          <a:solidFill>
                            <a:srgbClr val="EEF2FF"/>
                          </a:solidFill>
                        </a:rPr>
                        <a:t>Total Europe 5</a:t>
                      </a:r>
                    </a:p>
                  </a:txBody>
                  <a:tcPr>
                    <a:solidFill>
                      <a:srgbClr val="161A2C"/>
                    </a:solidFill>
                  </a:tcPr>
                </a:tc>
                <a:tc>
                  <a:txBody>
                    <a:bodyPr/>
                    <a:lstStyle/>
                    <a:p>
                      <a:pPr algn="ctr"/>
                      <a:r>
                        <a:rPr sz="1100" b="0">
                          <a:solidFill>
                            <a:srgbClr val="EEF2FF"/>
                          </a:solidFill>
                        </a:rPr>
                        <a:t>~967 000</a:t>
                      </a:r>
                    </a:p>
                  </a:txBody>
                  <a:tcPr>
                    <a:solidFill>
                      <a:srgbClr val="161A2C"/>
                    </a:solidFill>
                  </a:tcPr>
                </a:tc>
                <a:tc>
                  <a:txBody>
                    <a:bodyPr/>
                    <a:lstStyle/>
                    <a:p>
                      <a:pPr algn="ctr"/>
                      <a:r>
                        <a:rPr sz="1100" b="0">
                          <a:solidFill>
                            <a:srgbClr val="EEF2FF"/>
                          </a:solidFill>
                        </a:rPr>
                        <a:t>SAM : ~145 000 structures</a:t>
                      </a:r>
                    </a:p>
                  </a:txBody>
                  <a:tcPr>
                    <a:solidFill>
                      <a:srgbClr val="161A2C"/>
                    </a:solidFill>
                  </a:tcPr>
                </a:tc>
              </a:tr>
            </a:tbl>
          </a:graphicData>
        </a:graphic>
      </p:graphicFrame>
      <p:sp>
        <p:nvSpPr>
          <p:cNvPr id="11" name="Rectangle 10"/>
          <p:cNvSpPr/>
          <p:nvPr/>
        </p:nvSpPr>
        <p:spPr>
          <a:xfrm>
            <a:off x="365760" y="4617720"/>
            <a:ext cx="11430000" cy="1600200"/>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365760" y="4617720"/>
            <a:ext cx="73152" cy="1600200"/>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594360" y="4709160"/>
            <a:ext cx="11064240" cy="530352"/>
          </a:xfrm>
          <a:prstGeom prst="rect">
            <a:avLst/>
          </a:prstGeom>
          <a:noFill/>
        </p:spPr>
        <p:txBody>
          <a:bodyPr wrap="square">
            <a:spAutoFit/>
          </a:bodyPr>
          <a:lstStyle/>
          <a:p>
            <a:pPr algn="l"/>
            <a:r>
              <a:rPr sz="1700" b="1" i="0">
                <a:solidFill>
                  <a:srgbClr val="E07D3C"/>
                </a:solidFill>
              </a:rPr>
              <a:t>⚡  0 concurrent direct spécialisé professions réglementées en Europe</a:t>
            </a:r>
          </a:p>
        </p:txBody>
      </p:sp>
      <p:sp>
        <p:nvSpPr>
          <p:cNvPr id="14" name="TextBox 13"/>
          <p:cNvSpPr txBox="1"/>
          <p:nvPr/>
        </p:nvSpPr>
        <p:spPr>
          <a:xfrm>
            <a:off x="594360" y="5257800"/>
            <a:ext cx="11064240" cy="822960"/>
          </a:xfrm>
          <a:prstGeom prst="rect">
            <a:avLst/>
          </a:prstGeom>
          <a:noFill/>
        </p:spPr>
        <p:txBody>
          <a:bodyPr wrap="square">
            <a:spAutoFit/>
          </a:bodyPr>
          <a:lstStyle/>
          <a:p>
            <a:pPr algn="l"/>
            <a:r>
              <a:rPr sz="1300" b="0" i="0">
                <a:solidFill>
                  <a:srgbClr val="8B94B0"/>
                </a:solidFill>
              </a:rPr>
              <a:t>L'avance de 12-18 mois est la fenêtre stratégique. Les acquéreurs potentiels (Septeo, LexisNexis, Brevo) sont déjà sur ce marché — sans le bon produit.</a:t>
            </a:r>
          </a:p>
        </p:txBody>
      </p:sp>
      <p:sp>
        <p:nvSpPr>
          <p:cNvPr id="15" name="Rectangle 14"/>
          <p:cNvSpPr/>
          <p:nvPr/>
        </p:nvSpPr>
        <p:spPr>
          <a:xfrm>
            <a:off x="0" y="0"/>
            <a:ext cx="12191695" cy="201168"/>
          </a:xfrm>
          <a:prstGeom prst="rect">
            <a:avLst/>
          </a:prstGeom>
          <a:solidFill>
            <a:srgbClr val="218C5B"/>
          </a:solidFill>
          <a:ln>
            <a:noFill/>
          </a:ln>
          <a:effectLst/>
        </p:spPr>
        <p:style>
          <a:lnRef idx="1">
            <a:schemeClr val="accent1"/>
          </a:lnRef>
          <a:fillRef idx="3">
            <a:schemeClr val="accent1"/>
          </a:fillRef>
          <a:effectRef idx="2">
            <a:schemeClr val="accent1"/>
          </a:effectRef>
          <a:fontRef idx="minor">
            <a:schemeClr val="lt1"/>
          </a:fontRef>
        </p:style>
        <p:txBody>
          <a:bodyPr rtlCol="0" anchor="ctr" tIns="0" bIns="0"/>
          <a:lstStyle/>
          <a:p>
            <a:pPr algn="ctr"/>
            <a:r>
              <a:rPr sz="900" b="1">
                <a:solidFill>
                  <a:srgbClr val="FFFFFF"/>
                </a:solidFill>
              </a:rPr>
              <a:t>PUBLIABLE — VERSION OFFICIELLE</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8090F"/>
        </a:solidFill>
        <a:effectLst/>
      </p:bgPr>
    </p:bg>
    <p:spTree>
      <p:nvGrpSpPr>
        <p:cNvPr id="1" name=""/>
        <p:cNvGrpSpPr/>
        <p:nvPr/>
      </p:nvGrpSpPr>
      <p:grpSpPr/>
      <p:sp>
        <p:nvSpPr>
          <p:cNvPr id="2" name="Rectangle 1"/>
          <p:cNvSpPr/>
          <p:nvPr/>
        </p:nvSpPr>
        <p:spPr>
          <a:xfrm>
            <a:off x="0" y="6537960"/>
            <a:ext cx="12191695" cy="320040"/>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274320" y="6565392"/>
            <a:ext cx="8229600" cy="256032"/>
          </a:xfrm>
          <a:prstGeom prst="rect">
            <a:avLst/>
          </a:prstGeom>
          <a:noFill/>
        </p:spPr>
        <p:txBody>
          <a:bodyPr wrap="square">
            <a:spAutoFit/>
          </a:bodyPr>
          <a:lstStyle/>
          <a:p>
            <a:pPr algn="l"/>
            <a:r>
              <a:rPr sz="900" b="0" i="0">
                <a:solidFill>
                  <a:srgbClr val="8B94B0"/>
                </a:solidFill>
              </a:rPr>
              <a:t>HEREBO · Confidentiel · Juillet 2026</a:t>
            </a:r>
          </a:p>
        </p:txBody>
      </p:sp>
      <p:sp>
        <p:nvSpPr>
          <p:cNvPr id="4" name="TextBox 3"/>
          <p:cNvSpPr txBox="1"/>
          <p:nvPr/>
        </p:nvSpPr>
        <p:spPr>
          <a:xfrm>
            <a:off x="10332720" y="6565392"/>
            <a:ext cx="1645920" cy="256032"/>
          </a:xfrm>
          <a:prstGeom prst="rect">
            <a:avLst/>
          </a:prstGeom>
          <a:noFill/>
        </p:spPr>
        <p:txBody>
          <a:bodyPr wrap="square">
            <a:spAutoFit/>
          </a:bodyPr>
          <a:lstStyle/>
          <a:p>
            <a:pPr algn="r"/>
            <a:r>
              <a:rPr sz="900" b="0" i="0">
                <a:solidFill>
                  <a:srgbClr val="E07D3C"/>
                </a:solidFill>
              </a:rPr>
              <a:t>herebo.io</a:t>
            </a:r>
          </a:p>
        </p:txBody>
      </p:sp>
      <p:sp>
        <p:nvSpPr>
          <p:cNvPr id="5" name="TextBox 4"/>
          <p:cNvSpPr txBox="1"/>
          <p:nvPr/>
        </p:nvSpPr>
        <p:spPr>
          <a:xfrm>
            <a:off x="457200" y="201168"/>
            <a:ext cx="11247120" cy="658368"/>
          </a:xfrm>
          <a:prstGeom prst="rect">
            <a:avLst/>
          </a:prstGeom>
          <a:noFill/>
        </p:spPr>
        <p:txBody>
          <a:bodyPr wrap="square">
            <a:spAutoFit/>
          </a:bodyPr>
          <a:lstStyle/>
          <a:p>
            <a:pPr algn="l"/>
            <a:r>
              <a:rPr sz="2800" b="1" i="0">
                <a:solidFill>
                  <a:srgbClr val="EEF2FF"/>
                </a:solidFill>
              </a:rPr>
              <a:t>Modèle SaaS récurrent — ARR M12 : 2,1M€</a:t>
            </a:r>
          </a:p>
        </p:txBody>
      </p:sp>
      <p:sp>
        <p:nvSpPr>
          <p:cNvPr id="6" name="Rectangle 5"/>
          <p:cNvSpPr/>
          <p:nvPr/>
        </p:nvSpPr>
        <p:spPr>
          <a:xfrm>
            <a:off x="457200" y="932688"/>
            <a:ext cx="11247120" cy="50292"/>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256032" y="1353312"/>
            <a:ext cx="3749039" cy="3246120"/>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256032" y="1353312"/>
            <a:ext cx="3749039" cy="59436"/>
          </a:xfrm>
          <a:prstGeom prst="rect">
            <a:avLst/>
          </a:prstGeom>
          <a:solidFill>
            <a:srgbClr val="4A547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20624" y="1444752"/>
            <a:ext cx="3474720" cy="438912"/>
          </a:xfrm>
          <a:prstGeom prst="rect">
            <a:avLst/>
          </a:prstGeom>
          <a:noFill/>
        </p:spPr>
        <p:txBody>
          <a:bodyPr wrap="square">
            <a:spAutoFit/>
          </a:bodyPr>
          <a:lstStyle/>
          <a:p>
            <a:pPr algn="l"/>
            <a:r>
              <a:rPr sz="1300" b="1" i="0">
                <a:solidFill>
                  <a:srgbClr val="EEF2FF"/>
                </a:solidFill>
              </a:rPr>
              <a:t>STARTER</a:t>
            </a:r>
          </a:p>
        </p:txBody>
      </p:sp>
      <p:sp>
        <p:nvSpPr>
          <p:cNvPr id="10" name="TextBox 9"/>
          <p:cNvSpPr txBox="1"/>
          <p:nvPr/>
        </p:nvSpPr>
        <p:spPr>
          <a:xfrm>
            <a:off x="420624" y="1920240"/>
            <a:ext cx="3474720" cy="566928"/>
          </a:xfrm>
          <a:prstGeom prst="rect">
            <a:avLst/>
          </a:prstGeom>
          <a:noFill/>
        </p:spPr>
        <p:txBody>
          <a:bodyPr wrap="square">
            <a:spAutoFit/>
          </a:bodyPr>
          <a:lstStyle/>
          <a:p>
            <a:pPr algn="l"/>
            <a:r>
              <a:rPr sz="2200" b="1" i="0">
                <a:solidFill>
                  <a:srgbClr val="EEF2FF"/>
                </a:solidFill>
              </a:rPr>
              <a:t>89€ / mois</a:t>
            </a:r>
          </a:p>
        </p:txBody>
      </p:sp>
      <p:sp>
        <p:nvSpPr>
          <p:cNvPr id="11" name="TextBox 10"/>
          <p:cNvSpPr txBox="1"/>
          <p:nvPr/>
        </p:nvSpPr>
        <p:spPr>
          <a:xfrm>
            <a:off x="420624" y="2523744"/>
            <a:ext cx="3474720" cy="1920240"/>
          </a:xfrm>
          <a:prstGeom prst="rect">
            <a:avLst/>
          </a:prstGeom>
          <a:noFill/>
        </p:spPr>
        <p:txBody>
          <a:bodyPr wrap="square">
            <a:spAutoFit/>
          </a:bodyPr>
          <a:lstStyle/>
          <a:p>
            <a:pPr>
              <a:spcAft>
                <a:spcPts val="800"/>
              </a:spcAft>
            </a:pPr>
            <a:r>
              <a:rPr sz="1200">
                <a:solidFill>
                  <a:srgbClr val="8B94B0"/>
                </a:solidFill>
              </a:rPr>
              <a:t>5 000 contacts</a:t>
            </a:r>
          </a:p>
          <a:p>
            <a:pPr>
              <a:spcAft>
                <a:spcPts val="800"/>
              </a:spcAft>
            </a:pPr>
            <a:r>
              <a:rPr sz="1200">
                <a:solidFill>
                  <a:srgbClr val="8B94B0"/>
                </a:solidFill>
              </a:rPr>
              <a:t>50 000 emails/mois</a:t>
            </a:r>
          </a:p>
          <a:p>
            <a:pPr>
              <a:spcAft>
                <a:spcPts val="800"/>
              </a:spcAft>
            </a:pPr>
            <a:r>
              <a:rPr sz="1200">
                <a:solidFill>
                  <a:srgbClr val="8B94B0"/>
                </a:solidFill>
              </a:rPr>
              <a:t>Sujet IA + Analytics de base</a:t>
            </a:r>
          </a:p>
          <a:p>
            <a:pPr>
              <a:spcAft>
                <a:spcPts val="800"/>
              </a:spcAft>
            </a:pPr>
            <a:r>
              <a:rPr sz="1200">
                <a:solidFill>
                  <a:srgbClr val="8B94B0"/>
                </a:solidFill>
              </a:rPr>
              <a:t>RGPD natif</a:t>
            </a:r>
          </a:p>
          <a:p>
            <a:pPr>
              <a:spcAft>
                <a:spcPts val="800"/>
              </a:spcAft>
            </a:pPr>
            <a:r>
              <a:rPr sz="1200">
                <a:solidFill>
                  <a:srgbClr val="8B94B0"/>
                </a:solidFill>
              </a:rPr>
              <a:t>1 utilisateur</a:t>
            </a:r>
          </a:p>
        </p:txBody>
      </p:sp>
      <p:sp>
        <p:nvSpPr>
          <p:cNvPr id="12" name="Rectangle 11"/>
          <p:cNvSpPr/>
          <p:nvPr/>
        </p:nvSpPr>
        <p:spPr>
          <a:xfrm>
            <a:off x="4142232" y="1353312"/>
            <a:ext cx="3749039" cy="3246120"/>
          </a:xfrm>
          <a:prstGeom prst="rect">
            <a:avLst/>
          </a:prstGeom>
          <a:solidFill>
            <a:srgbClr val="1A140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4142232" y="1353312"/>
            <a:ext cx="3749039" cy="59436"/>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4306824" y="1444752"/>
            <a:ext cx="3474720" cy="438912"/>
          </a:xfrm>
          <a:prstGeom prst="rect">
            <a:avLst/>
          </a:prstGeom>
          <a:noFill/>
        </p:spPr>
        <p:txBody>
          <a:bodyPr wrap="square">
            <a:spAutoFit/>
          </a:bodyPr>
          <a:lstStyle/>
          <a:p>
            <a:pPr algn="l"/>
            <a:r>
              <a:rPr sz="1300" b="1" i="0">
                <a:solidFill>
                  <a:srgbClr val="E07D3C"/>
                </a:solidFill>
              </a:rPr>
              <a:t>PRO  ★ Most popular</a:t>
            </a:r>
          </a:p>
        </p:txBody>
      </p:sp>
      <p:sp>
        <p:nvSpPr>
          <p:cNvPr id="15" name="TextBox 14"/>
          <p:cNvSpPr txBox="1"/>
          <p:nvPr/>
        </p:nvSpPr>
        <p:spPr>
          <a:xfrm>
            <a:off x="4306824" y="1920240"/>
            <a:ext cx="3474720" cy="566928"/>
          </a:xfrm>
          <a:prstGeom prst="rect">
            <a:avLst/>
          </a:prstGeom>
          <a:noFill/>
        </p:spPr>
        <p:txBody>
          <a:bodyPr wrap="square">
            <a:spAutoFit/>
          </a:bodyPr>
          <a:lstStyle/>
          <a:p>
            <a:pPr algn="l"/>
            <a:r>
              <a:rPr sz="2200" b="1" i="0">
                <a:solidFill>
                  <a:srgbClr val="EEF2FF"/>
                </a:solidFill>
              </a:rPr>
              <a:t>189€ / mois</a:t>
            </a:r>
          </a:p>
        </p:txBody>
      </p:sp>
      <p:sp>
        <p:nvSpPr>
          <p:cNvPr id="16" name="TextBox 15"/>
          <p:cNvSpPr txBox="1"/>
          <p:nvPr/>
        </p:nvSpPr>
        <p:spPr>
          <a:xfrm>
            <a:off x="4306824" y="2523744"/>
            <a:ext cx="3474720" cy="1920240"/>
          </a:xfrm>
          <a:prstGeom prst="rect">
            <a:avLst/>
          </a:prstGeom>
          <a:noFill/>
        </p:spPr>
        <p:txBody>
          <a:bodyPr wrap="square">
            <a:spAutoFit/>
          </a:bodyPr>
          <a:lstStyle/>
          <a:p>
            <a:pPr>
              <a:spcAft>
                <a:spcPts val="800"/>
              </a:spcAft>
            </a:pPr>
            <a:r>
              <a:rPr sz="1200">
                <a:solidFill>
                  <a:srgbClr val="8B94B0"/>
                </a:solidFill>
              </a:rPr>
              <a:t>25 000 contacts</a:t>
            </a:r>
          </a:p>
          <a:p>
            <a:pPr>
              <a:spcAft>
                <a:spcPts val="800"/>
              </a:spcAft>
            </a:pPr>
            <a:r>
              <a:rPr sz="1200">
                <a:solidFill>
                  <a:srgbClr val="8B94B0"/>
                </a:solidFill>
              </a:rPr>
              <a:t>200 000 emails/mois</a:t>
            </a:r>
          </a:p>
          <a:p>
            <a:pPr>
              <a:spcAft>
                <a:spcPts val="800"/>
              </a:spcAft>
            </a:pPr>
            <a:r>
              <a:rPr sz="1200">
                <a:solidFill>
                  <a:srgbClr val="8B94B0"/>
                </a:solidFill>
              </a:rPr>
              <a:t>6 modules IA complets</a:t>
            </a:r>
          </a:p>
          <a:p>
            <a:pPr>
              <a:spcAft>
                <a:spcPts val="800"/>
              </a:spcAft>
            </a:pPr>
            <a:r>
              <a:rPr sz="1200">
                <a:solidFill>
                  <a:srgbClr val="8B94B0"/>
                </a:solidFill>
              </a:rPr>
              <a:t>White-label natif</a:t>
            </a:r>
          </a:p>
          <a:p>
            <a:pPr>
              <a:spcAft>
                <a:spcPts val="800"/>
              </a:spcAft>
            </a:pPr>
            <a:r>
              <a:rPr sz="1200">
                <a:solidFill>
                  <a:srgbClr val="8B94B0"/>
                </a:solidFill>
              </a:rPr>
              <a:t>Utilisateurs illimités</a:t>
            </a:r>
          </a:p>
        </p:txBody>
      </p:sp>
      <p:sp>
        <p:nvSpPr>
          <p:cNvPr id="17" name="Rectangle 16"/>
          <p:cNvSpPr/>
          <p:nvPr/>
        </p:nvSpPr>
        <p:spPr>
          <a:xfrm>
            <a:off x="8028431" y="1353312"/>
            <a:ext cx="3749039" cy="3246120"/>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8028431" y="1353312"/>
            <a:ext cx="3749039" cy="59436"/>
          </a:xfrm>
          <a:prstGeom prst="rect">
            <a:avLst/>
          </a:prstGeom>
          <a:solidFill>
            <a:srgbClr val="4A547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8193023" y="1444752"/>
            <a:ext cx="3474720" cy="438912"/>
          </a:xfrm>
          <a:prstGeom prst="rect">
            <a:avLst/>
          </a:prstGeom>
          <a:noFill/>
        </p:spPr>
        <p:txBody>
          <a:bodyPr wrap="square">
            <a:spAutoFit/>
          </a:bodyPr>
          <a:lstStyle/>
          <a:p>
            <a:pPr algn="l"/>
            <a:r>
              <a:rPr sz="1300" b="1" i="0">
                <a:solidFill>
                  <a:srgbClr val="EEF2FF"/>
                </a:solidFill>
              </a:rPr>
              <a:t>ENTERPRISE</a:t>
            </a:r>
          </a:p>
        </p:txBody>
      </p:sp>
      <p:sp>
        <p:nvSpPr>
          <p:cNvPr id="20" name="TextBox 19"/>
          <p:cNvSpPr txBox="1"/>
          <p:nvPr/>
        </p:nvSpPr>
        <p:spPr>
          <a:xfrm>
            <a:off x="8193023" y="1920240"/>
            <a:ext cx="3474720" cy="566928"/>
          </a:xfrm>
          <a:prstGeom prst="rect">
            <a:avLst/>
          </a:prstGeom>
          <a:noFill/>
        </p:spPr>
        <p:txBody>
          <a:bodyPr wrap="square">
            <a:spAutoFit/>
          </a:bodyPr>
          <a:lstStyle/>
          <a:p>
            <a:pPr algn="l"/>
            <a:r>
              <a:rPr sz="2200" b="1" i="0">
                <a:solidFill>
                  <a:srgbClr val="EEF2FF"/>
                </a:solidFill>
              </a:rPr>
              <a:t>Sur devis</a:t>
            </a:r>
          </a:p>
        </p:txBody>
      </p:sp>
      <p:sp>
        <p:nvSpPr>
          <p:cNvPr id="21" name="TextBox 20"/>
          <p:cNvSpPr txBox="1"/>
          <p:nvPr/>
        </p:nvSpPr>
        <p:spPr>
          <a:xfrm>
            <a:off x="8193023" y="2523744"/>
            <a:ext cx="3474720" cy="1920240"/>
          </a:xfrm>
          <a:prstGeom prst="rect">
            <a:avLst/>
          </a:prstGeom>
          <a:noFill/>
        </p:spPr>
        <p:txBody>
          <a:bodyPr wrap="square">
            <a:spAutoFit/>
          </a:bodyPr>
          <a:lstStyle/>
          <a:p>
            <a:pPr>
              <a:spcAft>
                <a:spcPts val="800"/>
              </a:spcAft>
            </a:pPr>
            <a:r>
              <a:rPr sz="1200">
                <a:solidFill>
                  <a:srgbClr val="8B94B0"/>
                </a:solidFill>
              </a:rPr>
              <a:t>Contacts illimités</a:t>
            </a:r>
          </a:p>
          <a:p>
            <a:pPr>
              <a:spcAft>
                <a:spcPts val="800"/>
              </a:spcAft>
            </a:pPr>
            <a:r>
              <a:rPr sz="1200">
                <a:solidFill>
                  <a:srgbClr val="8B94B0"/>
                </a:solidFill>
              </a:rPr>
              <a:t>Emails illimités</a:t>
            </a:r>
          </a:p>
          <a:p>
            <a:pPr>
              <a:spcAft>
                <a:spcPts val="800"/>
              </a:spcAft>
            </a:pPr>
            <a:r>
              <a:rPr sz="1200">
                <a:solidFill>
                  <a:srgbClr val="8B94B0"/>
                </a:solidFill>
              </a:rPr>
              <a:t>SLA 99,9%</a:t>
            </a:r>
          </a:p>
          <a:p>
            <a:pPr>
              <a:spcAft>
                <a:spcPts val="800"/>
              </a:spcAft>
            </a:pPr>
            <a:r>
              <a:rPr sz="1200">
                <a:solidFill>
                  <a:srgbClr val="8B94B0"/>
                </a:solidFill>
              </a:rPr>
              <a:t>On-premise IA option</a:t>
            </a:r>
          </a:p>
          <a:p>
            <a:pPr>
              <a:spcAft>
                <a:spcPts val="800"/>
              </a:spcAft>
            </a:pPr>
            <a:r>
              <a:rPr sz="1200">
                <a:solidFill>
                  <a:srgbClr val="8B94B0"/>
                </a:solidFill>
              </a:rPr>
              <a:t>Intégrations custom</a:t>
            </a:r>
          </a:p>
        </p:txBody>
      </p:sp>
      <p:sp>
        <p:nvSpPr>
          <p:cNvPr id="22" name="Rectangle 21"/>
          <p:cNvSpPr/>
          <p:nvPr/>
        </p:nvSpPr>
        <p:spPr>
          <a:xfrm>
            <a:off x="256032" y="4736592"/>
            <a:ext cx="5577840" cy="1536192"/>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Rectangle 22"/>
          <p:cNvSpPr/>
          <p:nvPr/>
        </p:nvSpPr>
        <p:spPr>
          <a:xfrm>
            <a:off x="256032" y="4736592"/>
            <a:ext cx="5577840" cy="59436"/>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420624" y="4828032"/>
            <a:ext cx="5212080" cy="365760"/>
          </a:xfrm>
          <a:prstGeom prst="rect">
            <a:avLst/>
          </a:prstGeom>
          <a:noFill/>
        </p:spPr>
        <p:txBody>
          <a:bodyPr wrap="square">
            <a:spAutoFit/>
          </a:bodyPr>
          <a:lstStyle/>
          <a:p>
            <a:pPr algn="l"/>
            <a:r>
              <a:rPr sz="1200" b="1" i="0">
                <a:solidFill>
                  <a:srgbClr val="E07D3C"/>
                </a:solidFill>
              </a:rPr>
              <a:t>Métriques SaaS cibles</a:t>
            </a:r>
          </a:p>
        </p:txBody>
      </p:sp>
      <p:sp>
        <p:nvSpPr>
          <p:cNvPr id="25" name="TextBox 24"/>
          <p:cNvSpPr txBox="1"/>
          <p:nvPr/>
        </p:nvSpPr>
        <p:spPr>
          <a:xfrm>
            <a:off x="420624" y="5212080"/>
            <a:ext cx="5303520" cy="960120"/>
          </a:xfrm>
          <a:prstGeom prst="rect">
            <a:avLst/>
          </a:prstGeom>
          <a:noFill/>
        </p:spPr>
        <p:txBody>
          <a:bodyPr wrap="square">
            <a:spAutoFit/>
          </a:bodyPr>
          <a:lstStyle/>
          <a:p>
            <a:pPr>
              <a:spcAft>
                <a:spcPts val="800"/>
              </a:spcAft>
            </a:pPr>
            <a:r>
              <a:rPr sz="1100">
                <a:solidFill>
                  <a:srgbClr val="EEF2FF"/>
                </a:solidFill>
              </a:rPr>
              <a:t>Churn mensuel : 0,5-0,7%   (vs 1,5-2% SaaS généraliste)</a:t>
            </a:r>
          </a:p>
          <a:p>
            <a:pPr>
              <a:spcAft>
                <a:spcPts val="800"/>
              </a:spcAft>
            </a:pPr>
            <a:r>
              <a:rPr sz="1100">
                <a:solidFill>
                  <a:srgbClr val="EEF2FF"/>
                </a:solidFill>
              </a:rPr>
              <a:t>LTV Starter : ~14 800€  ·  LTV Pro : ~47 250€</a:t>
            </a:r>
          </a:p>
          <a:p>
            <a:pPr>
              <a:spcAft>
                <a:spcPts val="800"/>
              </a:spcAft>
            </a:pPr>
            <a:r>
              <a:rPr sz="1100">
                <a:solidFill>
                  <a:srgbClr val="EEF2FF"/>
                </a:solidFill>
              </a:rPr>
              <a:t>CAC cible : 150-300€   ·   Payback : 2-3 mois</a:t>
            </a:r>
          </a:p>
        </p:txBody>
      </p:sp>
      <p:graphicFrame>
        <p:nvGraphicFramePr>
          <p:cNvPr id="26" name="Table 25"/>
          <p:cNvGraphicFramePr>
            <a:graphicFrameLocks noGrp="1"/>
          </p:cNvGraphicFramePr>
          <p:nvPr/>
        </p:nvGraphicFramePr>
        <p:xfrm>
          <a:off x="6035040" y="4736592"/>
          <a:ext cx="5623560" cy="1536192"/>
        </p:xfrm>
        <a:graphic>
          <a:graphicData uri="http://schemas.openxmlformats.org/drawingml/2006/table">
            <a:tbl>
              <a:tblPr firstRow="1" bandRow="1">
                <a:tableStyleId>{5C22544A-7EE6-4342-B048-85BDC9FD1C3A}</a:tableStyleId>
              </a:tblPr>
              <a:tblGrid>
                <a:gridCol w="1405890"/>
                <a:gridCol w="1405890"/>
                <a:gridCol w="1405890"/>
                <a:gridCol w="1405890"/>
              </a:tblGrid>
              <a:tr h="256032">
                <a:tc>
                  <a:txBody>
                    <a:bodyPr/>
                    <a:lstStyle/>
                    <a:p>
                      <a:pPr algn="l"/>
                      <a:r>
                        <a:rPr sz="1000" b="1">
                          <a:solidFill>
                            <a:srgbClr val="08090F"/>
                          </a:solidFill>
                        </a:rPr>
                        <a:t>Mois</a:t>
                      </a:r>
                    </a:p>
                  </a:txBody>
                  <a:tcPr>
                    <a:solidFill>
                      <a:srgbClr val="E07D3C"/>
                    </a:solidFill>
                  </a:tcPr>
                </a:tc>
                <a:tc>
                  <a:txBody>
                    <a:bodyPr/>
                    <a:lstStyle/>
                    <a:p>
                      <a:pPr algn="ctr"/>
                      <a:r>
                        <a:rPr sz="1000" b="1">
                          <a:solidFill>
                            <a:srgbClr val="08090F"/>
                          </a:solidFill>
                        </a:rPr>
                        <a:t>Organisations</a:t>
                      </a:r>
                    </a:p>
                  </a:txBody>
                  <a:tcPr>
                    <a:solidFill>
                      <a:srgbClr val="E07D3C"/>
                    </a:solidFill>
                  </a:tcPr>
                </a:tc>
                <a:tc>
                  <a:txBody>
                    <a:bodyPr/>
                    <a:lstStyle/>
                    <a:p>
                      <a:pPr algn="ctr"/>
                      <a:r>
                        <a:rPr sz="1000" b="1">
                          <a:solidFill>
                            <a:srgbClr val="08090F"/>
                          </a:solidFill>
                        </a:rPr>
                        <a:t>MRR</a:t>
                      </a:r>
                    </a:p>
                  </a:txBody>
                  <a:tcPr>
                    <a:solidFill>
                      <a:srgbClr val="E07D3C"/>
                    </a:solidFill>
                  </a:tcPr>
                </a:tc>
                <a:tc>
                  <a:txBody>
                    <a:bodyPr/>
                    <a:lstStyle/>
                    <a:p>
                      <a:pPr algn="ctr"/>
                      <a:r>
                        <a:rPr sz="1000" b="1">
                          <a:solidFill>
                            <a:srgbClr val="08090F"/>
                          </a:solidFill>
                        </a:rPr>
                        <a:t>ARR</a:t>
                      </a:r>
                    </a:p>
                  </a:txBody>
                  <a:tcPr>
                    <a:solidFill>
                      <a:srgbClr val="E07D3C"/>
                    </a:solidFill>
                  </a:tcPr>
                </a:tc>
              </a:tr>
              <a:tr h="256032">
                <a:tc>
                  <a:txBody>
                    <a:bodyPr/>
                    <a:lstStyle/>
                    <a:p>
                      <a:pPr algn="l"/>
                      <a:r>
                        <a:rPr sz="1000" b="0">
                          <a:solidFill>
                            <a:srgbClr val="EEF2FF"/>
                          </a:solidFill>
                        </a:rPr>
                        <a:t>M3</a:t>
                      </a:r>
                    </a:p>
                  </a:txBody>
                  <a:tcPr>
                    <a:solidFill>
                      <a:srgbClr val="10131E"/>
                    </a:solidFill>
                  </a:tcPr>
                </a:tc>
                <a:tc>
                  <a:txBody>
                    <a:bodyPr/>
                    <a:lstStyle/>
                    <a:p>
                      <a:pPr algn="ctr"/>
                      <a:r>
                        <a:rPr sz="1000" b="0">
                          <a:solidFill>
                            <a:srgbClr val="EEF2FF"/>
                          </a:solidFill>
                        </a:rPr>
                        <a:t>200</a:t>
                      </a:r>
                    </a:p>
                  </a:txBody>
                  <a:tcPr>
                    <a:solidFill>
                      <a:srgbClr val="10131E"/>
                    </a:solidFill>
                  </a:tcPr>
                </a:tc>
                <a:tc>
                  <a:txBody>
                    <a:bodyPr/>
                    <a:lstStyle/>
                    <a:p>
                      <a:pPr algn="ctr"/>
                      <a:r>
                        <a:rPr sz="1000" b="0">
                          <a:solidFill>
                            <a:srgbClr val="EEF2FF"/>
                          </a:solidFill>
                        </a:rPr>
                        <a:t>23 700€</a:t>
                      </a:r>
                    </a:p>
                  </a:txBody>
                  <a:tcPr>
                    <a:solidFill>
                      <a:srgbClr val="10131E"/>
                    </a:solidFill>
                  </a:tcPr>
                </a:tc>
                <a:tc>
                  <a:txBody>
                    <a:bodyPr/>
                    <a:lstStyle/>
                    <a:p>
                      <a:pPr algn="ctr"/>
                      <a:r>
                        <a:rPr sz="1000" b="0">
                          <a:solidFill>
                            <a:srgbClr val="EEF2FF"/>
                          </a:solidFill>
                        </a:rPr>
                        <a:t>284 400€</a:t>
                      </a:r>
                    </a:p>
                  </a:txBody>
                  <a:tcPr>
                    <a:solidFill>
                      <a:srgbClr val="10131E"/>
                    </a:solidFill>
                  </a:tcPr>
                </a:tc>
              </a:tr>
              <a:tr h="256032">
                <a:tc>
                  <a:txBody>
                    <a:bodyPr/>
                    <a:lstStyle/>
                    <a:p>
                      <a:pPr algn="l"/>
                      <a:r>
                        <a:rPr sz="1000" b="0">
                          <a:solidFill>
                            <a:srgbClr val="EEF2FF"/>
                          </a:solidFill>
                        </a:rPr>
                        <a:t>M6</a:t>
                      </a:r>
                    </a:p>
                  </a:txBody>
                  <a:tcPr>
                    <a:solidFill>
                      <a:srgbClr val="161A2C"/>
                    </a:solidFill>
                  </a:tcPr>
                </a:tc>
                <a:tc>
                  <a:txBody>
                    <a:bodyPr/>
                    <a:lstStyle/>
                    <a:p>
                      <a:pPr algn="ctr"/>
                      <a:r>
                        <a:rPr sz="1000" b="0">
                          <a:solidFill>
                            <a:srgbClr val="EEF2FF"/>
                          </a:solidFill>
                        </a:rPr>
                        <a:t>500</a:t>
                      </a:r>
                    </a:p>
                  </a:txBody>
                  <a:tcPr>
                    <a:solidFill>
                      <a:srgbClr val="161A2C"/>
                    </a:solidFill>
                  </a:tcPr>
                </a:tc>
                <a:tc>
                  <a:txBody>
                    <a:bodyPr/>
                    <a:lstStyle/>
                    <a:p>
                      <a:pPr algn="ctr"/>
                      <a:r>
                        <a:rPr sz="1000" b="0">
                          <a:solidFill>
                            <a:srgbClr val="EEF2FF"/>
                          </a:solidFill>
                        </a:rPr>
                        <a:t>59 250€</a:t>
                      </a:r>
                    </a:p>
                  </a:txBody>
                  <a:tcPr>
                    <a:solidFill>
                      <a:srgbClr val="161A2C"/>
                    </a:solidFill>
                  </a:tcPr>
                </a:tc>
                <a:tc>
                  <a:txBody>
                    <a:bodyPr/>
                    <a:lstStyle/>
                    <a:p>
                      <a:pPr algn="ctr"/>
                      <a:r>
                        <a:rPr sz="1000" b="0">
                          <a:solidFill>
                            <a:srgbClr val="EEF2FF"/>
                          </a:solidFill>
                        </a:rPr>
                        <a:t>711 000€</a:t>
                      </a:r>
                    </a:p>
                  </a:txBody>
                  <a:tcPr>
                    <a:solidFill>
                      <a:srgbClr val="161A2C"/>
                    </a:solidFill>
                  </a:tcPr>
                </a:tc>
              </a:tr>
              <a:tr h="256032">
                <a:tc>
                  <a:txBody>
                    <a:bodyPr/>
                    <a:lstStyle/>
                    <a:p>
                      <a:pPr algn="l"/>
                      <a:r>
                        <a:rPr sz="1000" b="0">
                          <a:solidFill>
                            <a:srgbClr val="EEF2FF"/>
                          </a:solidFill>
                        </a:rPr>
                        <a:t>M12</a:t>
                      </a:r>
                    </a:p>
                  </a:txBody>
                  <a:tcPr>
                    <a:solidFill>
                      <a:srgbClr val="10131E"/>
                    </a:solidFill>
                  </a:tcPr>
                </a:tc>
                <a:tc>
                  <a:txBody>
                    <a:bodyPr/>
                    <a:lstStyle/>
                    <a:p>
                      <a:pPr algn="ctr"/>
                      <a:r>
                        <a:rPr sz="1000" b="0">
                          <a:solidFill>
                            <a:srgbClr val="EEF2FF"/>
                          </a:solidFill>
                        </a:rPr>
                        <a:t>1 500</a:t>
                      </a:r>
                    </a:p>
                  </a:txBody>
                  <a:tcPr>
                    <a:solidFill>
                      <a:srgbClr val="10131E"/>
                    </a:solidFill>
                  </a:tcPr>
                </a:tc>
                <a:tc>
                  <a:txBody>
                    <a:bodyPr/>
                    <a:lstStyle/>
                    <a:p>
                      <a:pPr algn="ctr"/>
                      <a:r>
                        <a:rPr sz="1000" b="0">
                          <a:solidFill>
                            <a:srgbClr val="EEF2FF"/>
                          </a:solidFill>
                        </a:rPr>
                        <a:t>177 750€</a:t>
                      </a:r>
                    </a:p>
                  </a:txBody>
                  <a:tcPr>
                    <a:solidFill>
                      <a:srgbClr val="10131E"/>
                    </a:solidFill>
                  </a:tcPr>
                </a:tc>
                <a:tc>
                  <a:txBody>
                    <a:bodyPr/>
                    <a:lstStyle/>
                    <a:p>
                      <a:pPr algn="ctr"/>
                      <a:r>
                        <a:rPr sz="1000" b="0">
                          <a:solidFill>
                            <a:srgbClr val="EEF2FF"/>
                          </a:solidFill>
                        </a:rPr>
                        <a:t>2 133 000€</a:t>
                      </a:r>
                    </a:p>
                  </a:txBody>
                  <a:tcPr>
                    <a:solidFill>
                      <a:srgbClr val="10131E"/>
                    </a:solidFill>
                  </a:tcPr>
                </a:tc>
              </a:tr>
              <a:tr h="256032">
                <a:tc>
                  <a:txBody>
                    <a:bodyPr/>
                    <a:lstStyle/>
                    <a:p>
                      <a:pPr algn="l"/>
                      <a:r>
                        <a:rPr sz="1000" b="0">
                          <a:solidFill>
                            <a:srgbClr val="EEF2FF"/>
                          </a:solidFill>
                        </a:rPr>
                        <a:t>M18</a:t>
                      </a:r>
                    </a:p>
                  </a:txBody>
                  <a:tcPr>
                    <a:solidFill>
                      <a:srgbClr val="161A2C"/>
                    </a:solidFill>
                  </a:tcPr>
                </a:tc>
                <a:tc>
                  <a:txBody>
                    <a:bodyPr/>
                    <a:lstStyle/>
                    <a:p>
                      <a:pPr algn="ctr"/>
                      <a:r>
                        <a:rPr sz="1000" b="0">
                          <a:solidFill>
                            <a:srgbClr val="EEF2FF"/>
                          </a:solidFill>
                        </a:rPr>
                        <a:t>3 000</a:t>
                      </a:r>
                    </a:p>
                  </a:txBody>
                  <a:tcPr>
                    <a:solidFill>
                      <a:srgbClr val="161A2C"/>
                    </a:solidFill>
                  </a:tcPr>
                </a:tc>
                <a:tc>
                  <a:txBody>
                    <a:bodyPr/>
                    <a:lstStyle/>
                    <a:p>
                      <a:pPr algn="ctr"/>
                      <a:r>
                        <a:rPr sz="1000" b="0">
                          <a:solidFill>
                            <a:srgbClr val="EEF2FF"/>
                          </a:solidFill>
                        </a:rPr>
                        <a:t>362 250€</a:t>
                      </a:r>
                    </a:p>
                  </a:txBody>
                  <a:tcPr>
                    <a:solidFill>
                      <a:srgbClr val="161A2C"/>
                    </a:solidFill>
                  </a:tcPr>
                </a:tc>
                <a:tc>
                  <a:txBody>
                    <a:bodyPr/>
                    <a:lstStyle/>
                    <a:p>
                      <a:pPr algn="ctr"/>
                      <a:r>
                        <a:rPr sz="1000" b="0">
                          <a:solidFill>
                            <a:srgbClr val="EEF2FF"/>
                          </a:solidFill>
                        </a:rPr>
                        <a:t>4 347 000€</a:t>
                      </a:r>
                    </a:p>
                  </a:txBody>
                  <a:tcPr>
                    <a:solidFill>
                      <a:srgbClr val="161A2C"/>
                    </a:solidFill>
                  </a:tcPr>
                </a:tc>
              </a:tr>
              <a:tr h="256032">
                <a:tc>
                  <a:txBody>
                    <a:bodyPr/>
                    <a:lstStyle/>
                    <a:p>
                      <a:pPr algn="l"/>
                      <a:r>
                        <a:rPr sz="1000" b="0">
                          <a:solidFill>
                            <a:srgbClr val="EEF2FF"/>
                          </a:solidFill>
                        </a:rPr>
                        <a:t>M24</a:t>
                      </a:r>
                    </a:p>
                  </a:txBody>
                  <a:tcPr>
                    <a:solidFill>
                      <a:srgbClr val="10131E"/>
                    </a:solidFill>
                  </a:tcPr>
                </a:tc>
                <a:tc>
                  <a:txBody>
                    <a:bodyPr/>
                    <a:lstStyle/>
                    <a:p>
                      <a:pPr algn="ctr"/>
                      <a:r>
                        <a:rPr sz="1000" b="0">
                          <a:solidFill>
                            <a:srgbClr val="EEF2FF"/>
                          </a:solidFill>
                        </a:rPr>
                        <a:t>5 000</a:t>
                      </a:r>
                    </a:p>
                  </a:txBody>
                  <a:tcPr>
                    <a:solidFill>
                      <a:srgbClr val="10131E"/>
                    </a:solidFill>
                  </a:tcPr>
                </a:tc>
                <a:tc>
                  <a:txBody>
                    <a:bodyPr/>
                    <a:lstStyle/>
                    <a:p>
                      <a:pPr algn="ctr"/>
                      <a:r>
                        <a:rPr sz="1000" b="0">
                          <a:solidFill>
                            <a:srgbClr val="EEF2FF"/>
                          </a:solidFill>
                        </a:rPr>
                        <a:t>611 250€</a:t>
                      </a:r>
                    </a:p>
                  </a:txBody>
                  <a:tcPr>
                    <a:solidFill>
                      <a:srgbClr val="10131E"/>
                    </a:solidFill>
                  </a:tcPr>
                </a:tc>
                <a:tc>
                  <a:txBody>
                    <a:bodyPr/>
                    <a:lstStyle/>
                    <a:p>
                      <a:pPr algn="ctr"/>
                      <a:r>
                        <a:rPr sz="1000" b="0">
                          <a:solidFill>
                            <a:srgbClr val="EEF2FF"/>
                          </a:solidFill>
                        </a:rPr>
                        <a:t>7 335 000€</a:t>
                      </a:r>
                    </a:p>
                  </a:txBody>
                  <a:tcPr>
                    <a:solidFill>
                      <a:srgbClr val="10131E"/>
                    </a:solidFill>
                  </a:tcPr>
                </a:tc>
              </a:tr>
            </a:tbl>
          </a:graphicData>
        </a:graphic>
      </p:graphicFrame>
      <p:sp>
        <p:nvSpPr>
          <p:cNvPr id="27" name="Rectangle 26"/>
          <p:cNvSpPr/>
          <p:nvPr/>
        </p:nvSpPr>
        <p:spPr>
          <a:xfrm>
            <a:off x="0" y="0"/>
            <a:ext cx="12191695" cy="201168"/>
          </a:xfrm>
          <a:prstGeom prst="rect">
            <a:avLst/>
          </a:prstGeom>
          <a:solidFill>
            <a:srgbClr val="218C5B"/>
          </a:solidFill>
          <a:ln>
            <a:noFill/>
          </a:ln>
          <a:effectLst/>
        </p:spPr>
        <p:style>
          <a:lnRef idx="1">
            <a:schemeClr val="accent1"/>
          </a:lnRef>
          <a:fillRef idx="3">
            <a:schemeClr val="accent1"/>
          </a:fillRef>
          <a:effectRef idx="2">
            <a:schemeClr val="accent1"/>
          </a:effectRef>
          <a:fontRef idx="minor">
            <a:schemeClr val="lt1"/>
          </a:fontRef>
        </p:style>
        <p:txBody>
          <a:bodyPr rtlCol="0" anchor="ctr" tIns="0" bIns="0"/>
          <a:lstStyle/>
          <a:p>
            <a:pPr algn="ctr"/>
            <a:r>
              <a:rPr sz="900" b="1">
                <a:solidFill>
                  <a:srgbClr val="FFFFFF"/>
                </a:solidFill>
              </a:rPr>
              <a:t>PUBLIABLE — VERSION OFFICIELLE</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8090F"/>
        </a:solidFill>
        <a:effectLst/>
      </p:bgPr>
    </p:bg>
    <p:spTree>
      <p:nvGrpSpPr>
        <p:cNvPr id="1" name=""/>
        <p:cNvGrpSpPr/>
        <p:nvPr/>
      </p:nvGrpSpPr>
      <p:grpSpPr/>
      <p:sp>
        <p:nvSpPr>
          <p:cNvPr id="2" name="Rectangle 1"/>
          <p:cNvSpPr/>
          <p:nvPr/>
        </p:nvSpPr>
        <p:spPr>
          <a:xfrm>
            <a:off x="0" y="6537960"/>
            <a:ext cx="12191695" cy="320040"/>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274320" y="6565392"/>
            <a:ext cx="8229600" cy="256032"/>
          </a:xfrm>
          <a:prstGeom prst="rect">
            <a:avLst/>
          </a:prstGeom>
          <a:noFill/>
        </p:spPr>
        <p:txBody>
          <a:bodyPr wrap="square">
            <a:spAutoFit/>
          </a:bodyPr>
          <a:lstStyle/>
          <a:p>
            <a:pPr algn="l"/>
            <a:r>
              <a:rPr sz="900" b="0" i="0">
                <a:solidFill>
                  <a:srgbClr val="8B94B0"/>
                </a:solidFill>
              </a:rPr>
              <a:t>HEREBO · Confidentiel · Juillet 2026</a:t>
            </a:r>
          </a:p>
        </p:txBody>
      </p:sp>
      <p:sp>
        <p:nvSpPr>
          <p:cNvPr id="4" name="TextBox 3"/>
          <p:cNvSpPr txBox="1"/>
          <p:nvPr/>
        </p:nvSpPr>
        <p:spPr>
          <a:xfrm>
            <a:off x="10332720" y="6565392"/>
            <a:ext cx="1645920" cy="256032"/>
          </a:xfrm>
          <a:prstGeom prst="rect">
            <a:avLst/>
          </a:prstGeom>
          <a:noFill/>
        </p:spPr>
        <p:txBody>
          <a:bodyPr wrap="square">
            <a:spAutoFit/>
          </a:bodyPr>
          <a:lstStyle/>
          <a:p>
            <a:pPr algn="r"/>
            <a:r>
              <a:rPr sz="900" b="0" i="0">
                <a:solidFill>
                  <a:srgbClr val="E07D3C"/>
                </a:solidFill>
              </a:rPr>
              <a:t>herebo.io</a:t>
            </a:r>
          </a:p>
        </p:txBody>
      </p:sp>
      <p:sp>
        <p:nvSpPr>
          <p:cNvPr id="5" name="TextBox 4"/>
          <p:cNvSpPr txBox="1"/>
          <p:nvPr/>
        </p:nvSpPr>
        <p:spPr>
          <a:xfrm>
            <a:off x="457200" y="201168"/>
            <a:ext cx="11247120" cy="658368"/>
          </a:xfrm>
          <a:prstGeom prst="rect">
            <a:avLst/>
          </a:prstGeom>
          <a:noFill/>
        </p:spPr>
        <p:txBody>
          <a:bodyPr wrap="square">
            <a:spAutoFit/>
          </a:bodyPr>
          <a:lstStyle/>
          <a:p>
            <a:pPr algn="l"/>
            <a:r>
              <a:rPr sz="2800" b="1" i="0">
                <a:solidFill>
                  <a:srgbClr val="EEF2FF"/>
                </a:solidFill>
              </a:rPr>
              <a:t>Go-to-Market — Prescripteurs professionnels, pas la publicité</a:t>
            </a:r>
          </a:p>
        </p:txBody>
      </p:sp>
      <p:sp>
        <p:nvSpPr>
          <p:cNvPr id="6" name="Rectangle 5"/>
          <p:cNvSpPr/>
          <p:nvPr/>
        </p:nvSpPr>
        <p:spPr>
          <a:xfrm>
            <a:off x="457200" y="932688"/>
            <a:ext cx="11247120" cy="50292"/>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228600" y="1371600"/>
            <a:ext cx="2834640" cy="5120640"/>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228600" y="1371600"/>
            <a:ext cx="2834640" cy="59436"/>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365760" y="1463040"/>
            <a:ext cx="2606040" cy="594360"/>
          </a:xfrm>
          <a:prstGeom prst="rect">
            <a:avLst/>
          </a:prstGeom>
          <a:noFill/>
        </p:spPr>
        <p:txBody>
          <a:bodyPr wrap="square">
            <a:spAutoFit/>
          </a:bodyPr>
          <a:lstStyle/>
          <a:p>
            <a:pPr algn="l"/>
            <a:r>
              <a:rPr sz="1100" b="1" i="0">
                <a:solidFill>
                  <a:srgbClr val="E07D3C"/>
                </a:solidFill>
              </a:rPr>
              <a:t>Phase 1
Alpha fermée M1-M2</a:t>
            </a:r>
          </a:p>
        </p:txBody>
      </p:sp>
      <p:sp>
        <p:nvSpPr>
          <p:cNvPr id="10" name="TextBox 9"/>
          <p:cNvSpPr txBox="1"/>
          <p:nvPr/>
        </p:nvSpPr>
        <p:spPr>
          <a:xfrm>
            <a:off x="365760" y="2103120"/>
            <a:ext cx="2606040" cy="4297679"/>
          </a:xfrm>
          <a:prstGeom prst="rect">
            <a:avLst/>
          </a:prstGeom>
          <a:noFill/>
        </p:spPr>
        <p:txBody>
          <a:bodyPr wrap="square">
            <a:spAutoFit/>
          </a:bodyPr>
          <a:lstStyle/>
          <a:p>
            <a:pPr>
              <a:spcAft>
                <a:spcPts val="600"/>
              </a:spcAft>
            </a:pPr>
            <a:r>
              <a:rPr sz="1000">
                <a:solidFill>
                  <a:srgbClr val="EEF2FF"/>
                </a:solidFill>
              </a:rPr>
              <a:t>20 cabinets qualifiés</a:t>
            </a:r>
          </a:p>
          <a:p>
            <a:pPr>
              <a:spcAft>
                <a:spcPts val="600"/>
              </a:spcAft>
            </a:pPr>
            <a:r>
              <a:rPr sz="1000">
                <a:solidFill>
                  <a:srgbClr val="EEF2FF"/>
                </a:solidFill>
              </a:rPr>
              <a:t>10 avocats (2 barreaux)</a:t>
            </a:r>
          </a:p>
          <a:p>
            <a:pPr>
              <a:spcAft>
                <a:spcPts val="600"/>
              </a:spcAft>
            </a:pPr>
            <a:r>
              <a:rPr sz="1000">
                <a:solidFill>
                  <a:srgbClr val="EEF2FF"/>
                </a:solidFill>
              </a:rPr>
              <a:t>7 experts-comptables</a:t>
            </a:r>
          </a:p>
          <a:p>
            <a:pPr>
              <a:spcAft>
                <a:spcPts val="600"/>
              </a:spcAft>
            </a:pPr>
            <a:r>
              <a:rPr sz="1000">
                <a:solidFill>
                  <a:srgbClr val="EEF2FF"/>
                </a:solidFill>
              </a:rPr>
              <a:t>3 notaires</a:t>
            </a:r>
          </a:p>
          <a:p>
            <a:pPr>
              <a:spcAft>
                <a:spcPts val="600"/>
              </a:spcAft>
            </a:pPr>
            <a:r>
              <a:rPr sz="1000">
                <a:solidFill>
                  <a:srgbClr val="EEF2FF"/>
                </a:solidFill>
              </a:rPr>
              <a:t/>
            </a:r>
          </a:p>
          <a:p>
            <a:pPr>
              <a:spcAft>
                <a:spcPts val="600"/>
              </a:spcAft>
            </a:pPr>
            <a:r>
              <a:rPr sz="1000">
                <a:solidFill>
                  <a:srgbClr val="EEF2FF"/>
                </a:solidFill>
              </a:rPr>
              <a:t>Objectifs :</a:t>
            </a:r>
          </a:p>
          <a:p>
            <a:pPr>
              <a:spcAft>
                <a:spcPts val="600"/>
              </a:spcAft>
            </a:pPr>
            <a:r>
              <a:rPr sz="1000">
                <a:solidFill>
                  <a:srgbClr val="EEF2FF"/>
                </a:solidFill>
              </a:rPr>
              <a:t>NPS ≥ 40</a:t>
            </a:r>
          </a:p>
          <a:p>
            <a:pPr>
              <a:spcAft>
                <a:spcPts val="600"/>
              </a:spcAft>
            </a:pPr>
            <a:r>
              <a:rPr sz="1000">
                <a:solidFill>
                  <a:srgbClr val="EEF2FF"/>
                </a:solidFill>
              </a:rPr>
              <a:t>3 cas ROI documentés</a:t>
            </a:r>
          </a:p>
          <a:p>
            <a:pPr>
              <a:spcAft>
                <a:spcPts val="600"/>
              </a:spcAft>
            </a:pPr>
            <a:r>
              <a:rPr sz="1000">
                <a:solidFill>
                  <a:srgbClr val="EEF2FF"/>
                </a:solidFill>
              </a:rPr>
              <a:t>Churn : 0</a:t>
            </a:r>
          </a:p>
        </p:txBody>
      </p:sp>
      <p:sp>
        <p:nvSpPr>
          <p:cNvPr id="11" name="Rectangle 10"/>
          <p:cNvSpPr/>
          <p:nvPr/>
        </p:nvSpPr>
        <p:spPr>
          <a:xfrm>
            <a:off x="3246120" y="1371600"/>
            <a:ext cx="2834640" cy="5120640"/>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3246120" y="1371600"/>
            <a:ext cx="2834640" cy="59436"/>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3383279" y="1463040"/>
            <a:ext cx="2606040" cy="594360"/>
          </a:xfrm>
          <a:prstGeom prst="rect">
            <a:avLst/>
          </a:prstGeom>
          <a:noFill/>
        </p:spPr>
        <p:txBody>
          <a:bodyPr wrap="square">
            <a:spAutoFit/>
          </a:bodyPr>
          <a:lstStyle/>
          <a:p>
            <a:pPr algn="l"/>
            <a:r>
              <a:rPr sz="1100" b="1" i="0">
                <a:solidFill>
                  <a:srgbClr val="E07D3C"/>
                </a:solidFill>
              </a:rPr>
              <a:t>Phase 2
Prescripteurs M3-M6</a:t>
            </a:r>
          </a:p>
        </p:txBody>
      </p:sp>
      <p:sp>
        <p:nvSpPr>
          <p:cNvPr id="14" name="TextBox 13"/>
          <p:cNvSpPr txBox="1"/>
          <p:nvPr/>
        </p:nvSpPr>
        <p:spPr>
          <a:xfrm>
            <a:off x="3383279" y="2103120"/>
            <a:ext cx="2606040" cy="4297679"/>
          </a:xfrm>
          <a:prstGeom prst="rect">
            <a:avLst/>
          </a:prstGeom>
          <a:noFill/>
        </p:spPr>
        <p:txBody>
          <a:bodyPr wrap="square">
            <a:spAutoFit/>
          </a:bodyPr>
          <a:lstStyle/>
          <a:p>
            <a:pPr>
              <a:spcAft>
                <a:spcPts val="600"/>
              </a:spcAft>
            </a:pPr>
            <a:r>
              <a:rPr sz="1000">
                <a:solidFill>
                  <a:srgbClr val="EEF2FF"/>
                </a:solidFill>
              </a:rPr>
              <a:t>UJA Paris · CNB</a:t>
            </a:r>
          </a:p>
          <a:p>
            <a:pPr>
              <a:spcAft>
                <a:spcPts val="600"/>
              </a:spcAft>
            </a:pPr>
            <a:r>
              <a:rPr sz="1000">
                <a:solidFill>
                  <a:srgbClr val="EEF2FF"/>
                </a:solidFill>
              </a:rPr>
              <a:t>CNEC · CSN</a:t>
            </a:r>
          </a:p>
          <a:p>
            <a:pPr>
              <a:spcAft>
                <a:spcPts val="600"/>
              </a:spcAft>
            </a:pPr>
            <a:r>
              <a:rPr sz="1000">
                <a:solidFill>
                  <a:srgbClr val="EEF2FF"/>
                </a:solidFill>
              </a:rPr>
              <a:t>Partenariat 'outil recommandé'</a:t>
            </a:r>
          </a:p>
          <a:p>
            <a:pPr>
              <a:spcAft>
                <a:spcPts val="600"/>
              </a:spcAft>
            </a:pPr>
            <a:r>
              <a:rPr sz="1000">
                <a:solidFill>
                  <a:srgbClr val="EEF2FF"/>
                </a:solidFill>
              </a:rPr>
              <a:t/>
            </a:r>
          </a:p>
          <a:p>
            <a:pPr>
              <a:spcAft>
                <a:spcPts val="600"/>
              </a:spcAft>
            </a:pPr>
            <a:r>
              <a:rPr sz="1000">
                <a:solidFill>
                  <a:srgbClr val="EEF2FF"/>
                </a:solidFill>
              </a:rPr>
              <a:t>L'Actu (Ordre Paris)</a:t>
            </a:r>
          </a:p>
          <a:p>
            <a:pPr>
              <a:spcAft>
                <a:spcPts val="600"/>
              </a:spcAft>
            </a:pPr>
            <a:r>
              <a:rPr sz="1000">
                <a:solidFill>
                  <a:srgbClr val="EEF2FF"/>
                </a:solidFill>
              </a:rPr>
              <a:t>= 30 000 lecteurs qualifiés</a:t>
            </a:r>
          </a:p>
          <a:p>
            <a:pPr>
              <a:spcAft>
                <a:spcPts val="600"/>
              </a:spcAft>
            </a:pPr>
            <a:r>
              <a:rPr sz="1000">
                <a:solidFill>
                  <a:srgbClr val="EEF2FF"/>
                </a:solidFill>
              </a:rPr>
              <a:t>Newsletter CNB</a:t>
            </a:r>
          </a:p>
          <a:p>
            <a:pPr>
              <a:spcAft>
                <a:spcPts val="600"/>
              </a:spcAft>
            </a:pPr>
            <a:r>
              <a:rPr sz="1000">
                <a:solidFill>
                  <a:srgbClr val="EEF2FF"/>
                </a:solidFill>
              </a:rPr>
              <a:t>= 77 000 avocats</a:t>
            </a:r>
          </a:p>
          <a:p>
            <a:pPr>
              <a:spcAft>
                <a:spcPts val="600"/>
              </a:spcAft>
            </a:pPr>
            <a:r>
              <a:rPr sz="1000">
                <a:solidFill>
                  <a:srgbClr val="EEF2FF"/>
                </a:solidFill>
              </a:rPr>
              <a:t/>
            </a:r>
          </a:p>
          <a:p>
            <a:pPr>
              <a:spcAft>
                <a:spcPts val="600"/>
              </a:spcAft>
            </a:pPr>
            <a:r>
              <a:rPr sz="1000">
                <a:solidFill>
                  <a:srgbClr val="EEF2FF"/>
                </a:solidFill>
              </a:rPr>
              <a:t>Ces orgs ont le même problème</a:t>
            </a:r>
          </a:p>
        </p:txBody>
      </p:sp>
      <p:sp>
        <p:nvSpPr>
          <p:cNvPr id="15" name="Rectangle 14"/>
          <p:cNvSpPr/>
          <p:nvPr/>
        </p:nvSpPr>
        <p:spPr>
          <a:xfrm>
            <a:off x="6263640" y="1371600"/>
            <a:ext cx="2834640" cy="5120640"/>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6263640" y="1371600"/>
            <a:ext cx="2834640" cy="59436"/>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6400800" y="1463040"/>
            <a:ext cx="2606040" cy="594360"/>
          </a:xfrm>
          <a:prstGeom prst="rect">
            <a:avLst/>
          </a:prstGeom>
          <a:noFill/>
        </p:spPr>
        <p:txBody>
          <a:bodyPr wrap="square">
            <a:spAutoFit/>
          </a:bodyPr>
          <a:lstStyle/>
          <a:p>
            <a:pPr algn="l"/>
            <a:r>
              <a:rPr sz="1100" b="1" i="0">
                <a:solidFill>
                  <a:srgbClr val="E07D3C"/>
                </a:solidFill>
              </a:rPr>
              <a:t>Phase 3
SEO sectoriel M4-M12</a:t>
            </a:r>
          </a:p>
        </p:txBody>
      </p:sp>
      <p:sp>
        <p:nvSpPr>
          <p:cNvPr id="18" name="TextBox 17"/>
          <p:cNvSpPr txBox="1"/>
          <p:nvPr/>
        </p:nvSpPr>
        <p:spPr>
          <a:xfrm>
            <a:off x="6400800" y="2103120"/>
            <a:ext cx="2606040" cy="4297679"/>
          </a:xfrm>
          <a:prstGeom prst="rect">
            <a:avLst/>
          </a:prstGeom>
          <a:noFill/>
        </p:spPr>
        <p:txBody>
          <a:bodyPr wrap="square">
            <a:spAutoFit/>
          </a:bodyPr>
          <a:lstStyle/>
          <a:p>
            <a:pPr>
              <a:spcAft>
                <a:spcPts val="600"/>
              </a:spcAft>
            </a:pPr>
            <a:r>
              <a:rPr sz="1000">
                <a:solidFill>
                  <a:srgbClr val="EEF2FF"/>
                </a:solidFill>
              </a:rPr>
              <a:t>'email marketing avocat RGPD'</a:t>
            </a:r>
          </a:p>
          <a:p>
            <a:pPr>
              <a:spcAft>
                <a:spcPts val="600"/>
              </a:spcAft>
            </a:pPr>
            <a:r>
              <a:rPr sz="1000">
                <a:solidFill>
                  <a:srgbClr val="EEF2FF"/>
                </a:solidFill>
              </a:rPr>
              <a:t>'newsletter cabinet EC'</a:t>
            </a:r>
          </a:p>
          <a:p>
            <a:pPr>
              <a:spcAft>
                <a:spcPts val="600"/>
              </a:spcAft>
            </a:pPr>
            <a:r>
              <a:rPr sz="1000">
                <a:solidFill>
                  <a:srgbClr val="EEF2FF"/>
                </a:solidFill>
              </a:rPr>
              <a:t>'communication notaire'</a:t>
            </a:r>
          </a:p>
          <a:p>
            <a:pPr>
              <a:spcAft>
                <a:spcPts val="600"/>
              </a:spcAft>
            </a:pPr>
            <a:r>
              <a:rPr sz="1000">
                <a:solidFill>
                  <a:srgbClr val="EEF2FF"/>
                </a:solidFill>
              </a:rPr>
              <a:t/>
            </a:r>
          </a:p>
          <a:p>
            <a:pPr>
              <a:spcAft>
                <a:spcPts val="600"/>
              </a:spcAft>
            </a:pPr>
            <a:r>
              <a:rPr sz="1000">
                <a:solidFill>
                  <a:srgbClr val="EEF2FF"/>
                </a:solidFill>
              </a:rPr>
              <a:t>0 concurrence SEO</a:t>
            </a:r>
          </a:p>
          <a:p>
            <a:pPr>
              <a:spcAft>
                <a:spcPts val="600"/>
              </a:spcAft>
            </a:pPr>
            <a:r>
              <a:rPr sz="1000">
                <a:solidFill>
                  <a:srgbClr val="EEF2FF"/>
                </a:solidFill>
              </a:rPr>
              <a:t>sur ces mots-clés</a:t>
            </a:r>
          </a:p>
          <a:p>
            <a:pPr>
              <a:spcAft>
                <a:spcPts val="600"/>
              </a:spcAft>
            </a:pPr>
            <a:r>
              <a:rPr sz="1000">
                <a:solidFill>
                  <a:srgbClr val="EEF2FF"/>
                </a:solidFill>
              </a:rPr>
              <a:t>Intent d'achat maximal</a:t>
            </a:r>
          </a:p>
          <a:p>
            <a:pPr>
              <a:spcAft>
                <a:spcPts val="600"/>
              </a:spcAft>
            </a:pPr>
            <a:r>
              <a:rPr sz="1000">
                <a:solidFill>
                  <a:srgbClr val="EEF2FF"/>
                </a:solidFill>
              </a:rPr>
              <a:t/>
            </a:r>
          </a:p>
          <a:p>
            <a:pPr>
              <a:spcAft>
                <a:spcPts val="600"/>
              </a:spcAft>
            </a:pPr>
            <a:r>
              <a:rPr sz="1000">
                <a:solidFill>
                  <a:srgbClr val="EEF2FF"/>
                </a:solidFill>
              </a:rPr>
              <a:t>4 articles avant lancement</a:t>
            </a:r>
          </a:p>
        </p:txBody>
      </p:sp>
      <p:sp>
        <p:nvSpPr>
          <p:cNvPr id="19" name="Rectangle 18"/>
          <p:cNvSpPr/>
          <p:nvPr/>
        </p:nvSpPr>
        <p:spPr>
          <a:xfrm>
            <a:off x="9281160" y="1371600"/>
            <a:ext cx="2834640" cy="5120640"/>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9281160" y="1371600"/>
            <a:ext cx="2834640" cy="59436"/>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9418320" y="1463040"/>
            <a:ext cx="2606040" cy="594360"/>
          </a:xfrm>
          <a:prstGeom prst="rect">
            <a:avLst/>
          </a:prstGeom>
          <a:noFill/>
        </p:spPr>
        <p:txBody>
          <a:bodyPr wrap="square">
            <a:spAutoFit/>
          </a:bodyPr>
          <a:lstStyle/>
          <a:p>
            <a:pPr algn="l"/>
            <a:r>
              <a:rPr sz="1100" b="1" i="0">
                <a:solidFill>
                  <a:srgbClr val="E07D3C"/>
                </a:solidFill>
              </a:rPr>
              <a:t>Phase 4
Expansion EU M12+</a:t>
            </a:r>
          </a:p>
        </p:txBody>
      </p:sp>
      <p:sp>
        <p:nvSpPr>
          <p:cNvPr id="22" name="TextBox 21"/>
          <p:cNvSpPr txBox="1"/>
          <p:nvPr/>
        </p:nvSpPr>
        <p:spPr>
          <a:xfrm>
            <a:off x="9418320" y="2103120"/>
            <a:ext cx="2606040" cy="4297679"/>
          </a:xfrm>
          <a:prstGeom prst="rect">
            <a:avLst/>
          </a:prstGeom>
          <a:noFill/>
        </p:spPr>
        <p:txBody>
          <a:bodyPr wrap="square">
            <a:spAutoFit/>
          </a:bodyPr>
          <a:lstStyle/>
          <a:p>
            <a:pPr>
              <a:spcAft>
                <a:spcPts val="600"/>
              </a:spcAft>
            </a:pPr>
            <a:r>
              <a:rPr sz="1000">
                <a:solidFill>
                  <a:srgbClr val="EEF2FF"/>
                </a:solidFill>
              </a:rPr>
              <a:t>Allemagne en premier</a:t>
            </a:r>
          </a:p>
          <a:p>
            <a:pPr>
              <a:spcAft>
                <a:spcPts val="600"/>
              </a:spcAft>
            </a:pPr>
            <a:r>
              <a:rPr sz="1000">
                <a:solidFill>
                  <a:srgbClr val="EEF2FF"/>
                </a:solidFill>
              </a:rPr>
              <a:t>(RGPD le + strict d'Europe)</a:t>
            </a:r>
          </a:p>
          <a:p>
            <a:pPr>
              <a:spcAft>
                <a:spcPts val="600"/>
              </a:spcAft>
            </a:pPr>
            <a:r>
              <a:rPr sz="1000">
                <a:solidFill>
                  <a:srgbClr val="EEF2FF"/>
                </a:solidFill>
              </a:rPr>
              <a:t/>
            </a:r>
          </a:p>
          <a:p>
            <a:pPr>
              <a:spcAft>
                <a:spcPts val="600"/>
              </a:spcAft>
            </a:pPr>
            <a:r>
              <a:rPr sz="1000">
                <a:solidFill>
                  <a:srgbClr val="EEF2FF"/>
                </a:solidFill>
              </a:rPr>
              <a:t>Espagne</a:t>
            </a:r>
          </a:p>
          <a:p>
            <a:pPr>
              <a:spcAft>
                <a:spcPts val="600"/>
              </a:spcAft>
            </a:pPr>
            <a:r>
              <a:rPr sz="1000">
                <a:solidFill>
                  <a:srgbClr val="EEF2FF"/>
                </a:solidFill>
              </a:rPr>
              <a:t>(i18n ES livré dès S1)</a:t>
            </a:r>
          </a:p>
          <a:p>
            <a:pPr>
              <a:spcAft>
                <a:spcPts val="600"/>
              </a:spcAft>
            </a:pPr>
            <a:r>
              <a:rPr sz="1000">
                <a:solidFill>
                  <a:srgbClr val="EEF2FF"/>
                </a:solidFill>
              </a:rPr>
              <a:t/>
            </a:r>
          </a:p>
          <a:p>
            <a:pPr>
              <a:spcAft>
                <a:spcPts val="600"/>
              </a:spcAft>
            </a:pPr>
            <a:r>
              <a:rPr sz="1000">
                <a:solidFill>
                  <a:srgbClr val="EEF2FF"/>
                </a:solidFill>
              </a:rPr>
              <a:t>Italie · Benelux</a:t>
            </a:r>
          </a:p>
          <a:p>
            <a:pPr>
              <a:spcAft>
                <a:spcPts val="600"/>
              </a:spcAft>
            </a:pPr>
            <a:r>
              <a:rPr sz="1000">
                <a:solidFill>
                  <a:srgbClr val="EEF2FF"/>
                </a:solidFill>
              </a:rPr>
              <a:t/>
            </a:r>
          </a:p>
          <a:p>
            <a:pPr>
              <a:spcAft>
                <a:spcPts val="600"/>
              </a:spcAft>
            </a:pPr>
            <a:r>
              <a:rPr sz="1000">
                <a:solidFill>
                  <a:srgbClr val="EEF2FF"/>
                </a:solidFill>
              </a:rPr>
              <a:t>i18n DE = seul dev nécessaire</a:t>
            </a:r>
          </a:p>
        </p:txBody>
      </p:sp>
      <p:sp>
        <p:nvSpPr>
          <p:cNvPr id="23" name="Rectangle 22"/>
          <p:cNvSpPr/>
          <p:nvPr/>
        </p:nvSpPr>
        <p:spPr>
          <a:xfrm>
            <a:off x="0" y="0"/>
            <a:ext cx="12191695" cy="201168"/>
          </a:xfrm>
          <a:prstGeom prst="rect">
            <a:avLst/>
          </a:prstGeom>
          <a:solidFill>
            <a:srgbClr val="218C5B"/>
          </a:solidFill>
          <a:ln>
            <a:noFill/>
          </a:ln>
          <a:effectLst/>
        </p:spPr>
        <p:style>
          <a:lnRef idx="1">
            <a:schemeClr val="accent1"/>
          </a:lnRef>
          <a:fillRef idx="3">
            <a:schemeClr val="accent1"/>
          </a:fillRef>
          <a:effectRef idx="2">
            <a:schemeClr val="accent1"/>
          </a:effectRef>
          <a:fontRef idx="minor">
            <a:schemeClr val="lt1"/>
          </a:fontRef>
        </p:style>
        <p:txBody>
          <a:bodyPr rtlCol="0" anchor="ctr" tIns="0" bIns="0"/>
          <a:lstStyle/>
          <a:p>
            <a:pPr algn="ctr"/>
            <a:r>
              <a:rPr sz="900" b="1">
                <a:solidFill>
                  <a:srgbClr val="FFFFFF"/>
                </a:solidFill>
              </a:rPr>
              <a:t>PUBLIABLE — VERSION OFFICIELLE</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8090F"/>
        </a:solidFill>
        <a:effectLst/>
      </p:bgPr>
    </p:bg>
    <p:spTree>
      <p:nvGrpSpPr>
        <p:cNvPr id="1" name=""/>
        <p:cNvGrpSpPr/>
        <p:nvPr/>
      </p:nvGrpSpPr>
      <p:grpSpPr/>
      <p:sp>
        <p:nvSpPr>
          <p:cNvPr id="2" name="Rectangle 1"/>
          <p:cNvSpPr/>
          <p:nvPr/>
        </p:nvSpPr>
        <p:spPr>
          <a:xfrm>
            <a:off x="0" y="6537960"/>
            <a:ext cx="12191695" cy="320040"/>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274320" y="6565392"/>
            <a:ext cx="8229600" cy="256032"/>
          </a:xfrm>
          <a:prstGeom prst="rect">
            <a:avLst/>
          </a:prstGeom>
          <a:noFill/>
        </p:spPr>
        <p:txBody>
          <a:bodyPr wrap="square">
            <a:spAutoFit/>
          </a:bodyPr>
          <a:lstStyle/>
          <a:p>
            <a:pPr algn="l"/>
            <a:r>
              <a:rPr sz="900" b="0" i="0">
                <a:solidFill>
                  <a:srgbClr val="8B94B0"/>
                </a:solidFill>
              </a:rPr>
              <a:t>HEREBO · Confidentiel · Juillet 2026</a:t>
            </a:r>
          </a:p>
        </p:txBody>
      </p:sp>
      <p:sp>
        <p:nvSpPr>
          <p:cNvPr id="4" name="TextBox 3"/>
          <p:cNvSpPr txBox="1"/>
          <p:nvPr/>
        </p:nvSpPr>
        <p:spPr>
          <a:xfrm>
            <a:off x="10332720" y="6565392"/>
            <a:ext cx="1645920" cy="256032"/>
          </a:xfrm>
          <a:prstGeom prst="rect">
            <a:avLst/>
          </a:prstGeom>
          <a:noFill/>
        </p:spPr>
        <p:txBody>
          <a:bodyPr wrap="square">
            <a:spAutoFit/>
          </a:bodyPr>
          <a:lstStyle/>
          <a:p>
            <a:pPr algn="r"/>
            <a:r>
              <a:rPr sz="900" b="0" i="0">
                <a:solidFill>
                  <a:srgbClr val="E07D3C"/>
                </a:solidFill>
              </a:rPr>
              <a:t>herebo.io</a:t>
            </a:r>
          </a:p>
        </p:txBody>
      </p:sp>
      <p:sp>
        <p:nvSpPr>
          <p:cNvPr id="5" name="TextBox 4"/>
          <p:cNvSpPr txBox="1"/>
          <p:nvPr/>
        </p:nvSpPr>
        <p:spPr>
          <a:xfrm>
            <a:off x="457200" y="201168"/>
            <a:ext cx="11247120" cy="658368"/>
          </a:xfrm>
          <a:prstGeom prst="rect">
            <a:avLst/>
          </a:prstGeom>
          <a:noFill/>
        </p:spPr>
        <p:txBody>
          <a:bodyPr wrap="square">
            <a:spAutoFit/>
          </a:bodyPr>
          <a:lstStyle/>
          <a:p>
            <a:pPr algn="l"/>
            <a:r>
              <a:rPr sz="2800" b="1" i="0">
                <a:solidFill>
                  <a:srgbClr val="EEF2FF"/>
                </a:solidFill>
              </a:rPr>
              <a:t>Concurrence — La matrice qui ferme la discussion</a:t>
            </a:r>
          </a:p>
        </p:txBody>
      </p:sp>
      <p:sp>
        <p:nvSpPr>
          <p:cNvPr id="6" name="Rectangle 5"/>
          <p:cNvSpPr/>
          <p:nvPr/>
        </p:nvSpPr>
        <p:spPr>
          <a:xfrm>
            <a:off x="457200" y="932688"/>
            <a:ext cx="11247120" cy="50292"/>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7" name="Table 6"/>
          <p:cNvGraphicFramePr>
            <a:graphicFrameLocks noGrp="1"/>
          </p:cNvGraphicFramePr>
          <p:nvPr/>
        </p:nvGraphicFramePr>
        <p:xfrm>
          <a:off x="365760" y="1371600"/>
          <a:ext cx="11430000" cy="3291840"/>
        </p:xfrm>
        <a:graphic>
          <a:graphicData uri="http://schemas.openxmlformats.org/drawingml/2006/table">
            <a:tbl>
              <a:tblPr firstRow="1" bandRow="1">
                <a:tableStyleId>{5C22544A-7EE6-4342-B048-85BDC9FD1C3A}</a:tableStyleId>
              </a:tblPr>
              <a:tblGrid>
                <a:gridCol w="2286000"/>
                <a:gridCol w="2286000"/>
                <a:gridCol w="2286000"/>
                <a:gridCol w="2286000"/>
                <a:gridCol w="2286000"/>
              </a:tblGrid>
              <a:tr h="470262">
                <a:tc>
                  <a:txBody>
                    <a:bodyPr/>
                    <a:lstStyle/>
                    <a:p>
                      <a:pPr algn="l"/>
                      <a:r>
                        <a:rPr sz="1100" b="1">
                          <a:solidFill>
                            <a:srgbClr val="08090F"/>
                          </a:solidFill>
                        </a:rPr>
                        <a:t>Outil</a:t>
                      </a:r>
                    </a:p>
                  </a:txBody>
                  <a:tcPr>
                    <a:solidFill>
                      <a:srgbClr val="E07D3C"/>
                    </a:solidFill>
                  </a:tcPr>
                </a:tc>
                <a:tc>
                  <a:txBody>
                    <a:bodyPr/>
                    <a:lstStyle/>
                    <a:p>
                      <a:pPr algn="ctr"/>
                      <a:r>
                        <a:rPr sz="1100" b="1">
                          <a:solidFill>
                            <a:srgbClr val="08090F"/>
                          </a:solidFill>
                        </a:rPr>
                        <a:t>Hébergement données</a:t>
                      </a:r>
                    </a:p>
                  </a:txBody>
                  <a:tcPr>
                    <a:solidFill>
                      <a:srgbClr val="E07D3C"/>
                    </a:solidFill>
                  </a:tcPr>
                </a:tc>
                <a:tc>
                  <a:txBody>
                    <a:bodyPr/>
                    <a:lstStyle/>
                    <a:p>
                      <a:pPr algn="ctr"/>
                      <a:r>
                        <a:rPr sz="1100" b="1">
                          <a:solidFill>
                            <a:srgbClr val="08090F"/>
                          </a:solidFill>
                        </a:rPr>
                        <a:t>Conformité réglementée</a:t>
                      </a:r>
                    </a:p>
                  </a:txBody>
                  <a:tcPr>
                    <a:solidFill>
                      <a:srgbClr val="E07D3C"/>
                    </a:solidFill>
                  </a:tcPr>
                </a:tc>
                <a:tc>
                  <a:txBody>
                    <a:bodyPr/>
                    <a:lstStyle/>
                    <a:p>
                      <a:pPr algn="ctr"/>
                      <a:r>
                        <a:rPr sz="1100" b="1">
                          <a:solidFill>
                            <a:srgbClr val="08090F"/>
                          </a:solidFill>
                        </a:rPr>
                        <a:t>IA sectorielle</a:t>
                      </a:r>
                    </a:p>
                  </a:txBody>
                  <a:tcPr>
                    <a:solidFill>
                      <a:srgbClr val="E07D3C"/>
                    </a:solidFill>
                  </a:tcPr>
                </a:tc>
                <a:tc>
                  <a:txBody>
                    <a:bodyPr/>
                    <a:lstStyle/>
                    <a:p>
                      <a:pPr algn="ctr"/>
                      <a:r>
                        <a:rPr sz="1100" b="1">
                          <a:solidFill>
                            <a:srgbClr val="08090F"/>
                          </a:solidFill>
                        </a:rPr>
                        <a:t>Prix/mois</a:t>
                      </a:r>
                    </a:p>
                  </a:txBody>
                  <a:tcPr>
                    <a:solidFill>
                      <a:srgbClr val="E07D3C"/>
                    </a:solidFill>
                  </a:tcPr>
                </a:tc>
              </a:tr>
              <a:tr h="470262">
                <a:tc>
                  <a:txBody>
                    <a:bodyPr/>
                    <a:lstStyle/>
                    <a:p>
                      <a:pPr algn="l"/>
                      <a:r>
                        <a:rPr sz="1100" b="0">
                          <a:solidFill>
                            <a:srgbClr val="EEF2FF"/>
                          </a:solidFill>
                        </a:rPr>
                        <a:t>Mailchimp</a:t>
                      </a:r>
                    </a:p>
                  </a:txBody>
                  <a:tcPr>
                    <a:solidFill>
                      <a:srgbClr val="10131E"/>
                    </a:solidFill>
                  </a:tcPr>
                </a:tc>
                <a:tc>
                  <a:txBody>
                    <a:bodyPr/>
                    <a:lstStyle/>
                    <a:p>
                      <a:pPr algn="ctr"/>
                      <a:r>
                        <a:rPr sz="1100" b="0">
                          <a:solidFill>
                            <a:srgbClr val="EEF2FF"/>
                          </a:solidFill>
                        </a:rPr>
                        <a:t>❌ US — Cloud Act</a:t>
                      </a:r>
                    </a:p>
                  </a:txBody>
                  <a:tcPr>
                    <a:solidFill>
                      <a:srgbClr val="10131E"/>
                    </a:solidFill>
                  </a:tcPr>
                </a:tc>
                <a:tc>
                  <a:txBody>
                    <a:bodyPr/>
                    <a:lstStyle/>
                    <a:p>
                      <a:pPr algn="ctr"/>
                      <a:r>
                        <a:rPr sz="1100" b="0">
                          <a:solidFill>
                            <a:srgbClr val="EEF2FF"/>
                          </a:solidFill>
                        </a:rPr>
                        <a:t>❌ Aucune</a:t>
                      </a:r>
                    </a:p>
                  </a:txBody>
                  <a:tcPr>
                    <a:solidFill>
                      <a:srgbClr val="10131E"/>
                    </a:solidFill>
                  </a:tcPr>
                </a:tc>
                <a:tc>
                  <a:txBody>
                    <a:bodyPr/>
                    <a:lstStyle/>
                    <a:p>
                      <a:pPr algn="ctr"/>
                      <a:r>
                        <a:rPr sz="1100" b="0">
                          <a:solidFill>
                            <a:srgbClr val="EEF2FF"/>
                          </a:solidFill>
                        </a:rPr>
                        <a:t>❌ Générique</a:t>
                      </a:r>
                    </a:p>
                  </a:txBody>
                  <a:tcPr>
                    <a:solidFill>
                      <a:srgbClr val="10131E"/>
                    </a:solidFill>
                  </a:tcPr>
                </a:tc>
                <a:tc>
                  <a:txBody>
                    <a:bodyPr/>
                    <a:lstStyle/>
                    <a:p>
                      <a:pPr algn="ctr"/>
                      <a:r>
                        <a:rPr sz="1100" b="0">
                          <a:solidFill>
                            <a:srgbClr val="EEF2FF"/>
                          </a:solidFill>
                        </a:rPr>
                        <a:t>60-150$</a:t>
                      </a:r>
                    </a:p>
                  </a:txBody>
                  <a:tcPr>
                    <a:solidFill>
                      <a:srgbClr val="10131E"/>
                    </a:solidFill>
                  </a:tcPr>
                </a:tc>
              </a:tr>
              <a:tr h="470262">
                <a:tc>
                  <a:txBody>
                    <a:bodyPr/>
                    <a:lstStyle/>
                    <a:p>
                      <a:pPr algn="l"/>
                      <a:r>
                        <a:rPr sz="1100" b="0">
                          <a:solidFill>
                            <a:srgbClr val="EEF2FF"/>
                          </a:solidFill>
                        </a:rPr>
                        <a:t>Brevo</a:t>
                      </a:r>
                    </a:p>
                  </a:txBody>
                  <a:tcPr>
                    <a:solidFill>
                      <a:srgbClr val="161A2C"/>
                    </a:solidFill>
                  </a:tcPr>
                </a:tc>
                <a:tc>
                  <a:txBody>
                    <a:bodyPr/>
                    <a:lstStyle/>
                    <a:p>
                      <a:pPr algn="ctr"/>
                      <a:r>
                        <a:rPr sz="1100" b="0">
                          <a:solidFill>
                            <a:srgbClr val="EEF2FF"/>
                          </a:solidFill>
                        </a:rPr>
                        <a:t>🟡 Partiel EU</a:t>
                      </a:r>
                    </a:p>
                  </a:txBody>
                  <a:tcPr>
                    <a:solidFill>
                      <a:srgbClr val="161A2C"/>
                    </a:solidFill>
                  </a:tcPr>
                </a:tc>
                <a:tc>
                  <a:txBody>
                    <a:bodyPr/>
                    <a:lstStyle/>
                    <a:p>
                      <a:pPr algn="ctr"/>
                      <a:r>
                        <a:rPr sz="1100" b="0">
                          <a:solidFill>
                            <a:srgbClr val="EEF2FF"/>
                          </a:solidFill>
                        </a:rPr>
                        <a:t>❌ Aucune</a:t>
                      </a:r>
                    </a:p>
                  </a:txBody>
                  <a:tcPr>
                    <a:solidFill>
                      <a:srgbClr val="161A2C"/>
                    </a:solidFill>
                  </a:tcPr>
                </a:tc>
                <a:tc>
                  <a:txBody>
                    <a:bodyPr/>
                    <a:lstStyle/>
                    <a:p>
                      <a:pPr algn="ctr"/>
                      <a:r>
                        <a:rPr sz="1100" b="0">
                          <a:solidFill>
                            <a:srgbClr val="EEF2FF"/>
                          </a:solidFill>
                        </a:rPr>
                        <a:t>❌ Générique</a:t>
                      </a:r>
                    </a:p>
                  </a:txBody>
                  <a:tcPr>
                    <a:solidFill>
                      <a:srgbClr val="161A2C"/>
                    </a:solidFill>
                  </a:tcPr>
                </a:tc>
                <a:tc>
                  <a:txBody>
                    <a:bodyPr/>
                    <a:lstStyle/>
                    <a:p>
                      <a:pPr algn="ctr"/>
                      <a:r>
                        <a:rPr sz="1100" b="0">
                          <a:solidFill>
                            <a:srgbClr val="EEF2FF"/>
                          </a:solidFill>
                        </a:rPr>
                        <a:t>25-100€</a:t>
                      </a:r>
                    </a:p>
                  </a:txBody>
                  <a:tcPr>
                    <a:solidFill>
                      <a:srgbClr val="161A2C"/>
                    </a:solidFill>
                  </a:tcPr>
                </a:tc>
              </a:tr>
              <a:tr h="470262">
                <a:tc>
                  <a:txBody>
                    <a:bodyPr/>
                    <a:lstStyle/>
                    <a:p>
                      <a:pPr algn="l"/>
                      <a:r>
                        <a:rPr sz="1100" b="0">
                          <a:solidFill>
                            <a:srgbClr val="EEF2FF"/>
                          </a:solidFill>
                        </a:rPr>
                        <a:t>ActiveCampaign</a:t>
                      </a:r>
                    </a:p>
                  </a:txBody>
                  <a:tcPr>
                    <a:solidFill>
                      <a:srgbClr val="10131E"/>
                    </a:solidFill>
                  </a:tcPr>
                </a:tc>
                <a:tc>
                  <a:txBody>
                    <a:bodyPr/>
                    <a:lstStyle/>
                    <a:p>
                      <a:pPr algn="ctr"/>
                      <a:r>
                        <a:rPr sz="1100" b="0">
                          <a:solidFill>
                            <a:srgbClr val="EEF2FF"/>
                          </a:solidFill>
                        </a:rPr>
                        <a:t>❌ US</a:t>
                      </a:r>
                    </a:p>
                  </a:txBody>
                  <a:tcPr>
                    <a:solidFill>
                      <a:srgbClr val="10131E"/>
                    </a:solidFill>
                  </a:tcPr>
                </a:tc>
                <a:tc>
                  <a:txBody>
                    <a:bodyPr/>
                    <a:lstStyle/>
                    <a:p>
                      <a:pPr algn="ctr"/>
                      <a:r>
                        <a:rPr sz="1100" b="0">
                          <a:solidFill>
                            <a:srgbClr val="EEF2FF"/>
                          </a:solidFill>
                        </a:rPr>
                        <a:t>❌ Aucune</a:t>
                      </a:r>
                    </a:p>
                  </a:txBody>
                  <a:tcPr>
                    <a:solidFill>
                      <a:srgbClr val="10131E"/>
                    </a:solidFill>
                  </a:tcPr>
                </a:tc>
                <a:tc>
                  <a:txBody>
                    <a:bodyPr/>
                    <a:lstStyle/>
                    <a:p>
                      <a:pPr algn="ctr"/>
                      <a:r>
                        <a:rPr sz="1100" b="0">
                          <a:solidFill>
                            <a:srgbClr val="EEF2FF"/>
                          </a:solidFill>
                        </a:rPr>
                        <a:t>🟡 Partielle</a:t>
                      </a:r>
                    </a:p>
                  </a:txBody>
                  <a:tcPr>
                    <a:solidFill>
                      <a:srgbClr val="10131E"/>
                    </a:solidFill>
                  </a:tcPr>
                </a:tc>
                <a:tc>
                  <a:txBody>
                    <a:bodyPr/>
                    <a:lstStyle/>
                    <a:p>
                      <a:pPr algn="ctr"/>
                      <a:r>
                        <a:rPr sz="1100" b="0">
                          <a:solidFill>
                            <a:srgbClr val="EEF2FF"/>
                          </a:solidFill>
                        </a:rPr>
                        <a:t>49-149$</a:t>
                      </a:r>
                    </a:p>
                  </a:txBody>
                  <a:tcPr>
                    <a:solidFill>
                      <a:srgbClr val="10131E"/>
                    </a:solidFill>
                  </a:tcPr>
                </a:tc>
              </a:tr>
              <a:tr h="470262">
                <a:tc>
                  <a:txBody>
                    <a:bodyPr/>
                    <a:lstStyle/>
                    <a:p>
                      <a:pPr algn="l"/>
                      <a:r>
                        <a:rPr sz="1100" b="0">
                          <a:solidFill>
                            <a:srgbClr val="EEF2FF"/>
                          </a:solidFill>
                        </a:rPr>
                        <a:t>Klaviyo</a:t>
                      </a:r>
                    </a:p>
                  </a:txBody>
                  <a:tcPr>
                    <a:solidFill>
                      <a:srgbClr val="161A2C"/>
                    </a:solidFill>
                  </a:tcPr>
                </a:tc>
                <a:tc>
                  <a:txBody>
                    <a:bodyPr/>
                    <a:lstStyle/>
                    <a:p>
                      <a:pPr algn="ctr"/>
                      <a:r>
                        <a:rPr sz="1100" b="0">
                          <a:solidFill>
                            <a:srgbClr val="EEF2FF"/>
                          </a:solidFill>
                        </a:rPr>
                        <a:t>❌ US</a:t>
                      </a:r>
                    </a:p>
                  </a:txBody>
                  <a:tcPr>
                    <a:solidFill>
                      <a:srgbClr val="161A2C"/>
                    </a:solidFill>
                  </a:tcPr>
                </a:tc>
                <a:tc>
                  <a:txBody>
                    <a:bodyPr/>
                    <a:lstStyle/>
                    <a:p>
                      <a:pPr algn="ctr"/>
                      <a:r>
                        <a:rPr sz="1100" b="0">
                          <a:solidFill>
                            <a:srgbClr val="EEF2FF"/>
                          </a:solidFill>
                        </a:rPr>
                        <a:t>❌ Aucune</a:t>
                      </a:r>
                    </a:p>
                  </a:txBody>
                  <a:tcPr>
                    <a:solidFill>
                      <a:srgbClr val="161A2C"/>
                    </a:solidFill>
                  </a:tcPr>
                </a:tc>
                <a:tc>
                  <a:txBody>
                    <a:bodyPr/>
                    <a:lstStyle/>
                    <a:p>
                      <a:pPr algn="ctr"/>
                      <a:r>
                        <a:rPr sz="1100" b="0">
                          <a:solidFill>
                            <a:srgbClr val="EEF2FF"/>
                          </a:solidFill>
                        </a:rPr>
                        <a:t>🟡 E-commerce</a:t>
                      </a:r>
                    </a:p>
                  </a:txBody>
                  <a:tcPr>
                    <a:solidFill>
                      <a:srgbClr val="161A2C"/>
                    </a:solidFill>
                  </a:tcPr>
                </a:tc>
                <a:tc>
                  <a:txBody>
                    <a:bodyPr/>
                    <a:lstStyle/>
                    <a:p>
                      <a:pPr algn="ctr"/>
                      <a:r>
                        <a:rPr sz="1100" b="0">
                          <a:solidFill>
                            <a:srgbClr val="EEF2FF"/>
                          </a:solidFill>
                        </a:rPr>
                        <a:t>45-700$</a:t>
                      </a:r>
                    </a:p>
                  </a:txBody>
                  <a:tcPr>
                    <a:solidFill>
                      <a:srgbClr val="161A2C"/>
                    </a:solidFill>
                  </a:tcPr>
                </a:tc>
              </a:tr>
              <a:tr h="470262">
                <a:tc>
                  <a:txBody>
                    <a:bodyPr/>
                    <a:lstStyle/>
                    <a:p>
                      <a:pPr algn="l"/>
                      <a:r>
                        <a:rPr sz="1100" b="0">
                          <a:solidFill>
                            <a:srgbClr val="EEF2FF"/>
                          </a:solidFill>
                        </a:rPr>
                        <a:t>Clio Grow</a:t>
                      </a:r>
                    </a:p>
                  </a:txBody>
                  <a:tcPr>
                    <a:solidFill>
                      <a:srgbClr val="10131E"/>
                    </a:solidFill>
                  </a:tcPr>
                </a:tc>
                <a:tc>
                  <a:txBody>
                    <a:bodyPr/>
                    <a:lstStyle/>
                    <a:p>
                      <a:pPr algn="ctr"/>
                      <a:r>
                        <a:rPr sz="1100" b="0">
                          <a:solidFill>
                            <a:srgbClr val="EEF2FF"/>
                          </a:solidFill>
                        </a:rPr>
                        <a:t>🇺🇸 US (avocats US)</a:t>
                      </a:r>
                    </a:p>
                  </a:txBody>
                  <a:tcPr>
                    <a:solidFill>
                      <a:srgbClr val="10131E"/>
                    </a:solidFill>
                  </a:tcPr>
                </a:tc>
                <a:tc>
                  <a:txBody>
                    <a:bodyPr/>
                    <a:lstStyle/>
                    <a:p>
                      <a:pPr algn="ctr"/>
                      <a:r>
                        <a:rPr sz="1100" b="0">
                          <a:solidFill>
                            <a:srgbClr val="EEF2FF"/>
                          </a:solidFill>
                        </a:rPr>
                        <a:t>🟡 US seulement</a:t>
                      </a:r>
                    </a:p>
                  </a:txBody>
                  <a:tcPr>
                    <a:solidFill>
                      <a:srgbClr val="10131E"/>
                    </a:solidFill>
                  </a:tcPr>
                </a:tc>
                <a:tc>
                  <a:txBody>
                    <a:bodyPr/>
                    <a:lstStyle/>
                    <a:p>
                      <a:pPr algn="ctr"/>
                      <a:r>
                        <a:rPr sz="1100" b="0">
                          <a:solidFill>
                            <a:srgbClr val="EEF2FF"/>
                          </a:solidFill>
                        </a:rPr>
                        <a:t>❌ Non</a:t>
                      </a:r>
                    </a:p>
                  </a:txBody>
                  <a:tcPr>
                    <a:solidFill>
                      <a:srgbClr val="10131E"/>
                    </a:solidFill>
                  </a:tcPr>
                </a:tc>
                <a:tc>
                  <a:txBody>
                    <a:bodyPr/>
                    <a:lstStyle/>
                    <a:p>
                      <a:pPr algn="ctr"/>
                      <a:r>
                        <a:rPr sz="1100" b="0">
                          <a:solidFill>
                            <a:srgbClr val="EEF2FF"/>
                          </a:solidFill>
                        </a:rPr>
                        <a:t>N/D Europe</a:t>
                      </a:r>
                    </a:p>
                  </a:txBody>
                  <a:tcPr>
                    <a:solidFill>
                      <a:srgbClr val="10131E"/>
                    </a:solidFill>
                  </a:tcPr>
                </a:tc>
              </a:tr>
              <a:tr h="470268">
                <a:tc>
                  <a:txBody>
                    <a:bodyPr/>
                    <a:lstStyle/>
                    <a:p>
                      <a:pPr algn="l"/>
                      <a:r>
                        <a:rPr sz="1100" b="0">
                          <a:solidFill>
                            <a:srgbClr val="EEF2FF"/>
                          </a:solidFill>
                        </a:rPr>
                        <a:t>HEREBO</a:t>
                      </a:r>
                    </a:p>
                  </a:txBody>
                  <a:tcPr>
                    <a:solidFill>
                      <a:srgbClr val="161A2C"/>
                    </a:solidFill>
                  </a:tcPr>
                </a:tc>
                <a:tc>
                  <a:txBody>
                    <a:bodyPr/>
                    <a:lstStyle/>
                    <a:p>
                      <a:pPr algn="ctr"/>
                      <a:r>
                        <a:rPr sz="1100" b="0">
                          <a:solidFill>
                            <a:srgbClr val="EEF2FF"/>
                          </a:solidFill>
                        </a:rPr>
                        <a:t>✅ AWS Paris eu-w3</a:t>
                      </a:r>
                    </a:p>
                  </a:txBody>
                  <a:tcPr>
                    <a:solidFill>
                      <a:srgbClr val="161A2C"/>
                    </a:solidFill>
                  </a:tcPr>
                </a:tc>
                <a:tc>
                  <a:txBody>
                    <a:bodyPr/>
                    <a:lstStyle/>
                    <a:p>
                      <a:pPr algn="ctr"/>
                      <a:r>
                        <a:rPr sz="1100" b="0">
                          <a:solidFill>
                            <a:srgbClr val="EEF2FF"/>
                          </a:solidFill>
                        </a:rPr>
                        <a:t>✅ Natif + RLS</a:t>
                      </a:r>
                    </a:p>
                  </a:txBody>
                  <a:tcPr>
                    <a:solidFill>
                      <a:srgbClr val="161A2C"/>
                    </a:solidFill>
                  </a:tcPr>
                </a:tc>
                <a:tc>
                  <a:txBody>
                    <a:bodyPr/>
                    <a:lstStyle/>
                    <a:p>
                      <a:pPr algn="ctr"/>
                      <a:r>
                        <a:rPr sz="1100" b="0">
                          <a:solidFill>
                            <a:srgbClr val="EEF2FF"/>
                          </a:solidFill>
                        </a:rPr>
                        <a:t>✅ 6 modules</a:t>
                      </a:r>
                    </a:p>
                  </a:txBody>
                  <a:tcPr>
                    <a:solidFill>
                      <a:srgbClr val="161A2C"/>
                    </a:solidFill>
                  </a:tcPr>
                </a:tc>
                <a:tc>
                  <a:txBody>
                    <a:bodyPr/>
                    <a:lstStyle/>
                    <a:p>
                      <a:pPr algn="ctr"/>
                      <a:r>
                        <a:rPr sz="1100" b="0">
                          <a:solidFill>
                            <a:srgbClr val="EEF2FF"/>
                          </a:solidFill>
                        </a:rPr>
                        <a:t>89-189€</a:t>
                      </a:r>
                    </a:p>
                  </a:txBody>
                  <a:tcPr>
                    <a:solidFill>
                      <a:srgbClr val="161A2C"/>
                    </a:solidFill>
                  </a:tcPr>
                </a:tc>
              </a:tr>
            </a:tbl>
          </a:graphicData>
        </a:graphic>
      </p:graphicFrame>
      <p:sp>
        <p:nvSpPr>
          <p:cNvPr id="8" name="Rectangle 7"/>
          <p:cNvSpPr/>
          <p:nvPr/>
        </p:nvSpPr>
        <p:spPr>
          <a:xfrm>
            <a:off x="365760" y="4846320"/>
            <a:ext cx="11430000" cy="1417320"/>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365760" y="4846320"/>
            <a:ext cx="73152" cy="1417320"/>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94360" y="4919472"/>
            <a:ext cx="11064240" cy="438912"/>
          </a:xfrm>
          <a:prstGeom prst="rect">
            <a:avLst/>
          </a:prstGeom>
          <a:noFill/>
        </p:spPr>
        <p:txBody>
          <a:bodyPr wrap="square">
            <a:spAutoFit/>
          </a:bodyPr>
          <a:lstStyle/>
          <a:p>
            <a:pPr algn="l"/>
            <a:r>
              <a:rPr sz="1300" b="1" i="0">
                <a:solidFill>
                  <a:srgbClr val="E07D3C"/>
                </a:solidFill>
              </a:rPr>
              <a:t>L'argument Cloud Act (incontournable face aux avocats et experts-comptables)</a:t>
            </a:r>
          </a:p>
        </p:txBody>
      </p:sp>
      <p:sp>
        <p:nvSpPr>
          <p:cNvPr id="11" name="TextBox 10"/>
          <p:cNvSpPr txBox="1"/>
          <p:nvPr/>
        </p:nvSpPr>
        <p:spPr>
          <a:xfrm>
            <a:off x="594360" y="5376672"/>
            <a:ext cx="11064240" cy="914400"/>
          </a:xfrm>
          <a:prstGeom prst="rect">
            <a:avLst/>
          </a:prstGeom>
          <a:noFill/>
        </p:spPr>
        <p:txBody>
          <a:bodyPr wrap="square">
            <a:spAutoFit/>
          </a:bodyPr>
          <a:lstStyle/>
          <a:p>
            <a:pPr algn="l"/>
            <a:r>
              <a:rPr sz="1200" b="0" i="0">
                <a:solidFill>
                  <a:srgbClr val="8B94B0"/>
                </a:solidFill>
              </a:rPr>
              <a:t>Le Cloud Act de 2018 permet au gouvernement américain d'accéder aux données stockées par des entreprises US, quel que soit le pays de stockage. Un avocat qui stocke les données de ses clients sur Mailchimp (ou tout SaaS américain) viole potentiellement l'Art. 46 RGPD. La condamnation de Bavière 2024 est le précédent qui rend cet argument commercial irréfutable.</a:t>
            </a:r>
          </a:p>
        </p:txBody>
      </p:sp>
      <p:sp>
        <p:nvSpPr>
          <p:cNvPr id="12" name="Rectangle 11"/>
          <p:cNvSpPr/>
          <p:nvPr/>
        </p:nvSpPr>
        <p:spPr>
          <a:xfrm>
            <a:off x="0" y="0"/>
            <a:ext cx="12191695" cy="201168"/>
          </a:xfrm>
          <a:prstGeom prst="rect">
            <a:avLst/>
          </a:prstGeom>
          <a:solidFill>
            <a:srgbClr val="218C5B"/>
          </a:solidFill>
          <a:ln>
            <a:noFill/>
          </a:ln>
          <a:effectLst/>
        </p:spPr>
        <p:style>
          <a:lnRef idx="1">
            <a:schemeClr val="accent1"/>
          </a:lnRef>
          <a:fillRef idx="3">
            <a:schemeClr val="accent1"/>
          </a:fillRef>
          <a:effectRef idx="2">
            <a:schemeClr val="accent1"/>
          </a:effectRef>
          <a:fontRef idx="minor">
            <a:schemeClr val="lt1"/>
          </a:fontRef>
        </p:style>
        <p:txBody>
          <a:bodyPr rtlCol="0" anchor="ctr" tIns="0" bIns="0"/>
          <a:lstStyle/>
          <a:p>
            <a:pPr algn="ctr"/>
            <a:r>
              <a:rPr sz="900" b="1">
                <a:solidFill>
                  <a:srgbClr val="FFFFFF"/>
                </a:solidFill>
              </a:rPr>
              <a:t>PUBLIABLE — VERSION OFFICIELLE</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8090F"/>
        </a:solidFill>
        <a:effectLst/>
      </p:bgPr>
    </p:bg>
    <p:spTree>
      <p:nvGrpSpPr>
        <p:cNvPr id="1" name=""/>
        <p:cNvGrpSpPr/>
        <p:nvPr/>
      </p:nvGrpSpPr>
      <p:grpSpPr/>
      <p:sp>
        <p:nvSpPr>
          <p:cNvPr id="2" name="Rectangle 1"/>
          <p:cNvSpPr/>
          <p:nvPr/>
        </p:nvSpPr>
        <p:spPr>
          <a:xfrm>
            <a:off x="0" y="6537960"/>
            <a:ext cx="12191695" cy="320040"/>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274320" y="6565392"/>
            <a:ext cx="8229600" cy="256032"/>
          </a:xfrm>
          <a:prstGeom prst="rect">
            <a:avLst/>
          </a:prstGeom>
          <a:noFill/>
        </p:spPr>
        <p:txBody>
          <a:bodyPr wrap="square">
            <a:spAutoFit/>
          </a:bodyPr>
          <a:lstStyle/>
          <a:p>
            <a:pPr algn="l"/>
            <a:r>
              <a:rPr sz="900" b="0" i="0">
                <a:solidFill>
                  <a:srgbClr val="8B94B0"/>
                </a:solidFill>
              </a:rPr>
              <a:t>HEREBO · Confidentiel · Juillet 2026</a:t>
            </a:r>
          </a:p>
        </p:txBody>
      </p:sp>
      <p:sp>
        <p:nvSpPr>
          <p:cNvPr id="4" name="TextBox 3"/>
          <p:cNvSpPr txBox="1"/>
          <p:nvPr/>
        </p:nvSpPr>
        <p:spPr>
          <a:xfrm>
            <a:off x="10332720" y="6565392"/>
            <a:ext cx="1645920" cy="256032"/>
          </a:xfrm>
          <a:prstGeom prst="rect">
            <a:avLst/>
          </a:prstGeom>
          <a:noFill/>
        </p:spPr>
        <p:txBody>
          <a:bodyPr wrap="square">
            <a:spAutoFit/>
          </a:bodyPr>
          <a:lstStyle/>
          <a:p>
            <a:pPr algn="r"/>
            <a:r>
              <a:rPr sz="900" b="0" i="0">
                <a:solidFill>
                  <a:srgbClr val="E07D3C"/>
                </a:solidFill>
              </a:rPr>
              <a:t>herebo.io</a:t>
            </a:r>
          </a:p>
        </p:txBody>
      </p:sp>
      <p:sp>
        <p:nvSpPr>
          <p:cNvPr id="5" name="TextBox 4"/>
          <p:cNvSpPr txBox="1"/>
          <p:nvPr/>
        </p:nvSpPr>
        <p:spPr>
          <a:xfrm>
            <a:off x="457200" y="201168"/>
            <a:ext cx="11247120" cy="658368"/>
          </a:xfrm>
          <a:prstGeom prst="rect">
            <a:avLst/>
          </a:prstGeom>
          <a:noFill/>
        </p:spPr>
        <p:txBody>
          <a:bodyPr wrap="square">
            <a:spAutoFit/>
          </a:bodyPr>
          <a:lstStyle/>
          <a:p>
            <a:pPr algn="l"/>
            <a:r>
              <a:rPr sz="2800" b="1" i="0">
                <a:solidFill>
                  <a:srgbClr val="EEF2FF"/>
                </a:solidFill>
              </a:rPr>
              <a:t>Traction — 123/123 tests · Déploiement J+48h</a:t>
            </a:r>
          </a:p>
        </p:txBody>
      </p:sp>
      <p:sp>
        <p:nvSpPr>
          <p:cNvPr id="6" name="Rectangle 5"/>
          <p:cNvSpPr/>
          <p:nvPr/>
        </p:nvSpPr>
        <p:spPr>
          <a:xfrm>
            <a:off x="457200" y="932688"/>
            <a:ext cx="11247120" cy="50292"/>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365760" y="1353312"/>
            <a:ext cx="5577840" cy="5102352"/>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365760" y="1353312"/>
            <a:ext cx="5577840" cy="59436"/>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30352" y="1444752"/>
            <a:ext cx="5212080" cy="411480"/>
          </a:xfrm>
          <a:prstGeom prst="rect">
            <a:avLst/>
          </a:prstGeom>
          <a:noFill/>
        </p:spPr>
        <p:txBody>
          <a:bodyPr wrap="square">
            <a:spAutoFit/>
          </a:bodyPr>
          <a:lstStyle/>
          <a:p>
            <a:pPr algn="l"/>
            <a:r>
              <a:rPr sz="1300" b="1" i="0">
                <a:solidFill>
                  <a:srgbClr val="E07D3C"/>
                </a:solidFill>
              </a:rPr>
              <a:t>Ce qui existe aujourd'hui</a:t>
            </a:r>
          </a:p>
        </p:txBody>
      </p:sp>
      <p:sp>
        <p:nvSpPr>
          <p:cNvPr id="10" name="TextBox 9"/>
          <p:cNvSpPr txBox="1"/>
          <p:nvPr/>
        </p:nvSpPr>
        <p:spPr>
          <a:xfrm>
            <a:off x="530352" y="1920240"/>
            <a:ext cx="5321808" cy="4343400"/>
          </a:xfrm>
          <a:prstGeom prst="rect">
            <a:avLst/>
          </a:prstGeom>
          <a:noFill/>
        </p:spPr>
        <p:txBody>
          <a:bodyPr wrap="square">
            <a:spAutoFit/>
          </a:bodyPr>
          <a:lstStyle/>
          <a:p>
            <a:pPr>
              <a:spcAft>
                <a:spcPts val="600"/>
              </a:spcAft>
            </a:pPr>
            <a:r>
              <a:rPr sz="1100">
                <a:solidFill>
                  <a:srgbClr val="EEF2FF"/>
                </a:solidFill>
              </a:rPr>
              <a:t>✅  API Fastify — toutes les routes production</a:t>
            </a:r>
          </a:p>
          <a:p>
            <a:pPr>
              <a:spcAft>
                <a:spcPts val="600"/>
              </a:spcAft>
            </a:pPr>
            <a:r>
              <a:rPr sz="1100">
                <a:solidFill>
                  <a:srgbClr val="EEF2FF"/>
                </a:solidFill>
              </a:rPr>
              <a:t>✅  Frontend Next.js 15 — dashboard opérationnel</a:t>
            </a:r>
          </a:p>
          <a:p>
            <a:pPr>
              <a:spcAft>
                <a:spcPts val="600"/>
              </a:spcAft>
            </a:pPr>
            <a:r>
              <a:rPr sz="1100">
                <a:solidFill>
                  <a:srgbClr val="EEF2FF"/>
                </a:solidFill>
              </a:rPr>
              <a:t>✅  PostgreSQL RLS — isolation multi-tenant par BDD</a:t>
            </a:r>
          </a:p>
          <a:p>
            <a:pPr>
              <a:spcAft>
                <a:spcPts val="600"/>
              </a:spcAft>
            </a:pPr>
            <a:r>
              <a:rPr sz="1100">
                <a:solidFill>
                  <a:srgbClr val="EEF2FF"/>
                </a:solidFill>
              </a:rPr>
              <a:t>✅  BullMQ + Redis — queue email async</a:t>
            </a:r>
          </a:p>
          <a:p>
            <a:pPr>
              <a:spcAft>
                <a:spcPts val="600"/>
              </a:spcAft>
            </a:pPr>
            <a:r>
              <a:rPr sz="1100">
                <a:solidFill>
                  <a:srgbClr val="EEF2FF"/>
                </a:solidFill>
              </a:rPr>
              <a:t>✅  6 modules IA OpenAI — prêts production</a:t>
            </a:r>
          </a:p>
          <a:p>
            <a:pPr>
              <a:spcAft>
                <a:spcPts val="600"/>
              </a:spcAft>
            </a:pPr>
            <a:r>
              <a:rPr sz="1100">
                <a:solidFill>
                  <a:srgbClr val="EEF2FF"/>
                </a:solidFill>
              </a:rPr>
              <a:t>✅  Stripe — billing Starter/Pro/Enterprise live</a:t>
            </a:r>
          </a:p>
          <a:p>
            <a:pPr>
              <a:spcAft>
                <a:spcPts val="600"/>
              </a:spcAft>
            </a:pPr>
            <a:r>
              <a:rPr sz="1100">
                <a:solidFill>
                  <a:srgbClr val="EEF2FF"/>
                </a:solidFill>
              </a:rPr>
              <a:t>✅  White-label + i18n FR/EN/ES/PT</a:t>
            </a:r>
          </a:p>
          <a:p>
            <a:pPr>
              <a:spcAft>
                <a:spcPts val="600"/>
              </a:spcAft>
            </a:pPr>
            <a:r>
              <a:rPr sz="1100">
                <a:solidFill>
                  <a:srgbClr val="EEF2FF"/>
                </a:solidFill>
              </a:rPr>
              <a:t>✅  CI/CD GitHub Actions — gate validation prod</a:t>
            </a:r>
          </a:p>
          <a:p>
            <a:pPr>
              <a:spcAft>
                <a:spcPts val="600"/>
              </a:spcAft>
            </a:pPr>
            <a:r>
              <a:rPr sz="1100">
                <a:solidFill>
                  <a:srgbClr val="EEF2FF"/>
                </a:solidFill>
              </a:rPr>
              <a:t>✅  Prometheus + Alertmanager — monitoring complet</a:t>
            </a:r>
          </a:p>
          <a:p>
            <a:pPr>
              <a:spcAft>
                <a:spcPts val="600"/>
              </a:spcAft>
            </a:pPr>
            <a:r>
              <a:rPr sz="1100">
                <a:solidFill>
                  <a:srgbClr val="EEF2FF"/>
                </a:solidFill>
              </a:rPr>
              <a:t>✅  Sentry — error tracking 10% sampling</a:t>
            </a:r>
          </a:p>
          <a:p>
            <a:pPr>
              <a:spcAft>
                <a:spcPts val="600"/>
              </a:spcAft>
            </a:pPr>
            <a:r>
              <a:rPr sz="1100">
                <a:solidFill>
                  <a:srgbClr val="EEF2FF"/>
                </a:solidFill>
              </a:rPr>
              <a:t>✅  123/123 tests Vitest passing</a:t>
            </a:r>
          </a:p>
          <a:p>
            <a:pPr>
              <a:spcAft>
                <a:spcPts val="600"/>
              </a:spcAft>
            </a:pPr>
            <a:r>
              <a:rPr sz="1100">
                <a:solidFill>
                  <a:srgbClr val="EEF2FF"/>
                </a:solidFill>
              </a:rPr>
              <a:t>✅  42 scénarios Playwright E2E</a:t>
            </a:r>
          </a:p>
          <a:p>
            <a:pPr>
              <a:spcAft>
                <a:spcPts val="600"/>
              </a:spcAft>
            </a:pPr>
            <a:r>
              <a:rPr sz="1100">
                <a:solidFill>
                  <a:srgbClr val="EEF2FF"/>
                </a:solidFill>
              </a:rPr>
              <a:t>✅  Brand pack 15 SVG · identité visuelle complète</a:t>
            </a:r>
          </a:p>
        </p:txBody>
      </p:sp>
      <p:sp>
        <p:nvSpPr>
          <p:cNvPr id="11" name="Rectangle 10"/>
          <p:cNvSpPr/>
          <p:nvPr/>
        </p:nvSpPr>
        <p:spPr>
          <a:xfrm>
            <a:off x="6144768" y="1353312"/>
            <a:ext cx="5715000" cy="5102352"/>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6144768" y="1353312"/>
            <a:ext cx="5715000" cy="59436"/>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309360" y="1444752"/>
            <a:ext cx="5349240" cy="411480"/>
          </a:xfrm>
          <a:prstGeom prst="rect">
            <a:avLst/>
          </a:prstGeom>
          <a:noFill/>
        </p:spPr>
        <p:txBody>
          <a:bodyPr wrap="square">
            <a:spAutoFit/>
          </a:bodyPr>
          <a:lstStyle/>
          <a:p>
            <a:pPr algn="l"/>
            <a:r>
              <a:rPr sz="1300" b="1" i="0">
                <a:solidFill>
                  <a:srgbClr val="E07D3C"/>
                </a:solidFill>
              </a:rPr>
              <a:t>Dans les 30 prochains jours</a:t>
            </a:r>
          </a:p>
        </p:txBody>
      </p:sp>
      <p:sp>
        <p:nvSpPr>
          <p:cNvPr id="14" name="TextBox 13"/>
          <p:cNvSpPr txBox="1"/>
          <p:nvPr/>
        </p:nvSpPr>
        <p:spPr>
          <a:xfrm>
            <a:off x="6309360" y="1920240"/>
            <a:ext cx="5394960" cy="4343400"/>
          </a:xfrm>
          <a:prstGeom prst="rect">
            <a:avLst/>
          </a:prstGeom>
          <a:noFill/>
        </p:spPr>
        <p:txBody>
          <a:bodyPr wrap="square">
            <a:spAutoFit/>
          </a:bodyPr>
          <a:lstStyle/>
          <a:p>
            <a:pPr>
              <a:spcAft>
                <a:spcPts val="600"/>
              </a:spcAft>
            </a:pPr>
            <a:r>
              <a:rPr sz="1100">
                <a:solidFill>
                  <a:srgbClr val="EEF2FF"/>
                </a:solidFill>
              </a:rPr>
              <a:t>🔄  Déploiement EC2 eu-west-3 + RDS + ElastiCache</a:t>
            </a:r>
          </a:p>
          <a:p>
            <a:pPr>
              <a:spcAft>
                <a:spcPts val="600"/>
              </a:spcAft>
            </a:pPr>
            <a:r>
              <a:rPr sz="1100">
                <a:solidFill>
                  <a:srgbClr val="EEF2FF"/>
                </a:solidFill>
              </a:rPr>
              <a:t>🔄  Push GitHub → CI/CD auto-déploie staging</a:t>
            </a:r>
          </a:p>
          <a:p>
            <a:pPr>
              <a:spcAft>
                <a:spcPts val="600"/>
              </a:spcAft>
            </a:pPr>
            <a:r>
              <a:rPr sz="1100">
                <a:solidFill>
                  <a:srgbClr val="EEF2FF"/>
                </a:solidFill>
              </a:rPr>
              <a:t>🔄  Tag v1.0.0-rc1 → validation staging</a:t>
            </a:r>
          </a:p>
          <a:p>
            <a:pPr>
              <a:spcAft>
                <a:spcPts val="600"/>
              </a:spcAft>
            </a:pPr>
            <a:r>
              <a:rPr sz="1100">
                <a:solidFill>
                  <a:srgbClr val="EEF2FF"/>
                </a:solidFill>
              </a:rPr>
              <a:t>🔄  Tag v1.0.0 → production (gate manuelle)</a:t>
            </a:r>
          </a:p>
          <a:p>
            <a:pPr>
              <a:spcAft>
                <a:spcPts val="600"/>
              </a:spcAft>
            </a:pPr>
            <a:r>
              <a:rPr sz="1100">
                <a:solidFill>
                  <a:srgbClr val="EEF2FF"/>
                </a:solidFill>
              </a:rPr>
              <a:t>🔄  SES sandbox exit request (AWS, 24-72h)</a:t>
            </a:r>
          </a:p>
          <a:p>
            <a:pPr>
              <a:spcAft>
                <a:spcPts val="600"/>
              </a:spcAft>
            </a:pPr>
            <a:r>
              <a:rPr sz="1100">
                <a:solidFill>
                  <a:srgbClr val="EEF2FF"/>
                </a:solidFill>
              </a:rPr>
              <a:t>🔄  Alpha fermée — 20 cabinets qualifiés</a:t>
            </a:r>
          </a:p>
          <a:p>
            <a:pPr>
              <a:spcAft>
                <a:spcPts val="600"/>
              </a:spcAft>
            </a:pPr>
            <a:r>
              <a:rPr sz="1100">
                <a:solidFill>
                  <a:srgbClr val="EEF2FF"/>
                </a:solidFill>
              </a:rPr>
              <a:t/>
            </a:r>
          </a:p>
          <a:p>
            <a:pPr>
              <a:spcAft>
                <a:spcPts val="600"/>
              </a:spcAft>
            </a:pPr>
            <a:r>
              <a:rPr sz="1100">
                <a:solidFill>
                  <a:srgbClr val="EEF2FF"/>
                </a:solidFill>
              </a:rPr>
              <a:t>North Star Metric</a:t>
            </a:r>
          </a:p>
          <a:p>
            <a:pPr>
              <a:spcAft>
                <a:spcPts val="600"/>
              </a:spcAft>
            </a:pPr>
            <a:r>
              <a:rPr sz="1100">
                <a:solidFill>
                  <a:srgbClr val="EEF2FF"/>
                </a:solidFill>
              </a:rPr>
              <a:t>NSM = Taux ouverture HEREBO</a:t>
            </a:r>
          </a:p>
          <a:p>
            <a:pPr>
              <a:spcAft>
                <a:spcPts val="600"/>
              </a:spcAft>
            </a:pPr>
            <a:r>
              <a:rPr sz="1100">
                <a:solidFill>
                  <a:srgbClr val="EEF2FF"/>
                </a:solidFill>
              </a:rPr>
              <a:t>         / Benchmark secteur × 100</a:t>
            </a:r>
          </a:p>
          <a:p>
            <a:pPr>
              <a:spcAft>
                <a:spcPts val="600"/>
              </a:spcAft>
            </a:pPr>
            <a:r>
              <a:rPr sz="1100">
                <a:solidFill>
                  <a:srgbClr val="EEF2FF"/>
                </a:solidFill>
              </a:rPr>
              <a:t/>
            </a:r>
          </a:p>
          <a:p>
            <a:pPr>
              <a:spcAft>
                <a:spcPts val="600"/>
              </a:spcAft>
            </a:pPr>
            <a:r>
              <a:rPr sz="1100">
                <a:solidFill>
                  <a:srgbClr val="EEF2FF"/>
                </a:solidFill>
              </a:rPr>
              <a:t>M3 cible : NSM &gt; 120 (+20% vs secteur)</a:t>
            </a:r>
          </a:p>
          <a:p>
            <a:pPr>
              <a:spcAft>
                <a:spcPts val="600"/>
              </a:spcAft>
            </a:pPr>
            <a:r>
              <a:rPr sz="1100">
                <a:solidFill>
                  <a:srgbClr val="EEF2FF"/>
                </a:solidFill>
              </a:rPr>
              <a:t>M6 cible : NSM &gt; 135 (+35% vs secteur)</a:t>
            </a:r>
          </a:p>
          <a:p>
            <a:pPr>
              <a:spcAft>
                <a:spcPts val="600"/>
              </a:spcAft>
            </a:pPr>
            <a:r>
              <a:rPr sz="1100">
                <a:solidFill>
                  <a:srgbClr val="EEF2FF"/>
                </a:solidFill>
              </a:rPr>
              <a:t>M12 cible : NSM &gt; 150 (+50% vs secteur)</a:t>
            </a:r>
          </a:p>
        </p:txBody>
      </p:sp>
      <p:sp>
        <p:nvSpPr>
          <p:cNvPr id="15" name="Rectangle 14"/>
          <p:cNvSpPr/>
          <p:nvPr/>
        </p:nvSpPr>
        <p:spPr>
          <a:xfrm>
            <a:off x="0" y="0"/>
            <a:ext cx="12191695" cy="201168"/>
          </a:xfrm>
          <a:prstGeom prst="rect">
            <a:avLst/>
          </a:prstGeom>
          <a:solidFill>
            <a:srgbClr val="218C5B"/>
          </a:solidFill>
          <a:ln>
            <a:noFill/>
          </a:ln>
          <a:effectLst/>
        </p:spPr>
        <p:style>
          <a:lnRef idx="1">
            <a:schemeClr val="accent1"/>
          </a:lnRef>
          <a:fillRef idx="3">
            <a:schemeClr val="accent1"/>
          </a:fillRef>
          <a:effectRef idx="2">
            <a:schemeClr val="accent1"/>
          </a:effectRef>
          <a:fontRef idx="minor">
            <a:schemeClr val="lt1"/>
          </a:fontRef>
        </p:style>
        <p:txBody>
          <a:bodyPr rtlCol="0" anchor="ctr" tIns="0" bIns="0"/>
          <a:lstStyle/>
          <a:p>
            <a:pPr algn="ctr"/>
            <a:r>
              <a:rPr sz="900" b="1">
                <a:solidFill>
                  <a:srgbClr val="FFFFFF"/>
                </a:solidFill>
              </a:rPr>
              <a:t>PUBLIABLE — VERSION OFFICIELLE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