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457200"/>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237744"/>
            <a:ext cx="12191695" cy="347472"/>
          </a:xfrm>
          <a:prstGeom prst="rect">
            <a:avLst/>
          </a:prstGeom>
          <a:noFill/>
        </p:spPr>
        <p:txBody>
          <a:bodyPr wrap="square">
            <a:spAutoFit/>
          </a:bodyPr>
          <a:lstStyle/>
          <a:p>
            <a:pPr algn="ctr"/>
            <a:r>
              <a:rPr sz="1400" b="1" i="0">
                <a:solidFill>
                  <a:srgbClr val="08090F"/>
                </a:solidFill>
              </a:rPr>
              <a:t>HEREBO EN ACTION</a:t>
            </a:r>
          </a:p>
        </p:txBody>
      </p:sp>
      <p:sp>
        <p:nvSpPr>
          <p:cNvPr id="5" name="TextBox 4"/>
          <p:cNvSpPr txBox="1"/>
          <p:nvPr/>
        </p:nvSpPr>
        <p:spPr>
          <a:xfrm>
            <a:off x="457200" y="777240"/>
            <a:ext cx="11247120" cy="914400"/>
          </a:xfrm>
          <a:prstGeom prst="rect">
            <a:avLst/>
          </a:prstGeom>
          <a:noFill/>
        </p:spPr>
        <p:txBody>
          <a:bodyPr wrap="square">
            <a:spAutoFit/>
          </a:bodyPr>
          <a:lstStyle/>
          <a:p>
            <a:pPr algn="ctr"/>
            <a:r>
              <a:rPr sz="4400" b="1" i="0">
                <a:solidFill>
                  <a:srgbClr val="EEF2FF"/>
                </a:solidFill>
              </a:rPr>
              <a:t>Démonstration produit</a:t>
            </a:r>
          </a:p>
        </p:txBody>
      </p:sp>
      <p:sp>
        <p:nvSpPr>
          <p:cNvPr id="6" name="Rectangle 5"/>
          <p:cNvSpPr/>
          <p:nvPr/>
        </p:nvSpPr>
        <p:spPr>
          <a:xfrm>
            <a:off x="0" y="1828800"/>
            <a:ext cx="12191695" cy="3657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57200" y="1938528"/>
            <a:ext cx="11247120" cy="411480"/>
          </a:xfrm>
          <a:prstGeom prst="rect">
            <a:avLst/>
          </a:prstGeom>
          <a:noFill/>
        </p:spPr>
        <p:txBody>
          <a:bodyPr wrap="square">
            <a:spAutoFit/>
          </a:bodyPr>
          <a:lstStyle/>
          <a:p>
            <a:pPr algn="ctr"/>
            <a:r>
              <a:rPr sz="1600" b="0" i="0">
                <a:solidFill>
                  <a:srgbClr val="8B94B0"/>
                </a:solidFill>
              </a:rPr>
              <a:t>Email Marketing IA · Professions réglementées · Europe</a:t>
            </a:r>
          </a:p>
        </p:txBody>
      </p:sp>
      <p:sp>
        <p:nvSpPr>
          <p:cNvPr id="8" name="TextBox 7"/>
          <p:cNvSpPr txBox="1"/>
          <p:nvPr/>
        </p:nvSpPr>
        <p:spPr>
          <a:xfrm>
            <a:off x="457200" y="2542032"/>
            <a:ext cx="11247120" cy="411480"/>
          </a:xfrm>
          <a:prstGeom prst="rect">
            <a:avLst/>
          </a:prstGeom>
          <a:noFill/>
        </p:spPr>
        <p:txBody>
          <a:bodyPr wrap="square">
            <a:spAutoFit/>
          </a:bodyPr>
          <a:lstStyle/>
          <a:p>
            <a:pPr algn="ctr"/>
            <a:r>
              <a:rPr sz="1300" b="0" i="1">
                <a:solidFill>
                  <a:srgbClr val="EEF2FF"/>
                </a:solidFill>
              </a:rPr>
              <a:t>"L'IA qui comprend votre métier, pas juste votre audience."</a:t>
            </a:r>
          </a:p>
        </p:txBody>
      </p:sp>
      <p:sp>
        <p:nvSpPr>
          <p:cNvPr id="9" name="Rectangle 8"/>
          <p:cNvSpPr/>
          <p:nvPr/>
        </p:nvSpPr>
        <p:spPr>
          <a:xfrm>
            <a:off x="1371600" y="3154680"/>
            <a:ext cx="2103120" cy="91440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371600" y="3218688"/>
            <a:ext cx="2103120" cy="502920"/>
          </a:xfrm>
          <a:prstGeom prst="rect">
            <a:avLst/>
          </a:prstGeom>
          <a:noFill/>
        </p:spPr>
        <p:txBody>
          <a:bodyPr wrap="square">
            <a:spAutoFit/>
          </a:bodyPr>
          <a:lstStyle/>
          <a:p>
            <a:pPr algn="ctr"/>
            <a:r>
              <a:rPr sz="2600" b="1" i="0">
                <a:solidFill>
                  <a:srgbClr val="E07D3C"/>
                </a:solidFill>
              </a:rPr>
              <a:t>14</a:t>
            </a:r>
          </a:p>
        </p:txBody>
      </p:sp>
      <p:sp>
        <p:nvSpPr>
          <p:cNvPr id="11" name="TextBox 10"/>
          <p:cNvSpPr txBox="1"/>
          <p:nvPr/>
        </p:nvSpPr>
        <p:spPr>
          <a:xfrm>
            <a:off x="1371600" y="3721608"/>
            <a:ext cx="2103120" cy="274320"/>
          </a:xfrm>
          <a:prstGeom prst="rect">
            <a:avLst/>
          </a:prstGeom>
          <a:noFill/>
        </p:spPr>
        <p:txBody>
          <a:bodyPr wrap="square">
            <a:spAutoFit/>
          </a:bodyPr>
          <a:lstStyle/>
          <a:p>
            <a:pPr algn="ctr"/>
            <a:r>
              <a:rPr sz="1100" b="0" i="0">
                <a:solidFill>
                  <a:srgbClr val="8B94B0"/>
                </a:solidFill>
              </a:rPr>
              <a:t>Écrans UI</a:t>
            </a:r>
          </a:p>
        </p:txBody>
      </p:sp>
      <p:sp>
        <p:nvSpPr>
          <p:cNvPr id="12" name="Rectangle 11"/>
          <p:cNvSpPr/>
          <p:nvPr/>
        </p:nvSpPr>
        <p:spPr>
          <a:xfrm>
            <a:off x="3749039" y="3154680"/>
            <a:ext cx="2103120" cy="91440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749039" y="3218688"/>
            <a:ext cx="2103120" cy="502920"/>
          </a:xfrm>
          <a:prstGeom prst="rect">
            <a:avLst/>
          </a:prstGeom>
          <a:noFill/>
        </p:spPr>
        <p:txBody>
          <a:bodyPr wrap="square">
            <a:spAutoFit/>
          </a:bodyPr>
          <a:lstStyle/>
          <a:p>
            <a:pPr algn="ctr"/>
            <a:r>
              <a:rPr sz="2600" b="1" i="0">
                <a:solidFill>
                  <a:srgbClr val="E07D3C"/>
                </a:solidFill>
              </a:rPr>
              <a:t>10</a:t>
            </a:r>
          </a:p>
        </p:txBody>
      </p:sp>
      <p:sp>
        <p:nvSpPr>
          <p:cNvPr id="14" name="TextBox 13"/>
          <p:cNvSpPr txBox="1"/>
          <p:nvPr/>
        </p:nvSpPr>
        <p:spPr>
          <a:xfrm>
            <a:off x="3749039" y="3721608"/>
            <a:ext cx="2103120" cy="274320"/>
          </a:xfrm>
          <a:prstGeom prst="rect">
            <a:avLst/>
          </a:prstGeom>
          <a:noFill/>
        </p:spPr>
        <p:txBody>
          <a:bodyPr wrap="square">
            <a:spAutoFit/>
          </a:bodyPr>
          <a:lstStyle/>
          <a:p>
            <a:pPr algn="ctr"/>
            <a:r>
              <a:rPr sz="1100" b="0" i="0">
                <a:solidFill>
                  <a:srgbClr val="8B94B0"/>
                </a:solidFill>
              </a:rPr>
              <a:t>Modules IA</a:t>
            </a:r>
          </a:p>
        </p:txBody>
      </p:sp>
      <p:sp>
        <p:nvSpPr>
          <p:cNvPr id="15" name="Rectangle 14"/>
          <p:cNvSpPr/>
          <p:nvPr/>
        </p:nvSpPr>
        <p:spPr>
          <a:xfrm>
            <a:off x="6126480" y="3154680"/>
            <a:ext cx="2103120" cy="91440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126480" y="3218688"/>
            <a:ext cx="2103120" cy="502920"/>
          </a:xfrm>
          <a:prstGeom prst="rect">
            <a:avLst/>
          </a:prstGeom>
          <a:noFill/>
        </p:spPr>
        <p:txBody>
          <a:bodyPr wrap="square">
            <a:spAutoFit/>
          </a:bodyPr>
          <a:lstStyle/>
          <a:p>
            <a:pPr algn="ctr"/>
            <a:r>
              <a:rPr sz="2600" b="1" i="0">
                <a:solidFill>
                  <a:srgbClr val="E07D3C"/>
                </a:solidFill>
              </a:rPr>
              <a:t>155</a:t>
            </a:r>
          </a:p>
        </p:txBody>
      </p:sp>
      <p:sp>
        <p:nvSpPr>
          <p:cNvPr id="17" name="TextBox 16"/>
          <p:cNvSpPr txBox="1"/>
          <p:nvPr/>
        </p:nvSpPr>
        <p:spPr>
          <a:xfrm>
            <a:off x="6126480" y="3721608"/>
            <a:ext cx="2103120" cy="274320"/>
          </a:xfrm>
          <a:prstGeom prst="rect">
            <a:avLst/>
          </a:prstGeom>
          <a:noFill/>
        </p:spPr>
        <p:txBody>
          <a:bodyPr wrap="square">
            <a:spAutoFit/>
          </a:bodyPr>
          <a:lstStyle/>
          <a:p>
            <a:pPr algn="ctr"/>
            <a:r>
              <a:rPr sz="1100" b="0" i="0">
                <a:solidFill>
                  <a:srgbClr val="8B94B0"/>
                </a:solidFill>
              </a:rPr>
              <a:t>NSM Alpha</a:t>
            </a:r>
          </a:p>
        </p:txBody>
      </p:sp>
      <p:sp>
        <p:nvSpPr>
          <p:cNvPr id="18" name="Rectangle 17"/>
          <p:cNvSpPr/>
          <p:nvPr/>
        </p:nvSpPr>
        <p:spPr>
          <a:xfrm>
            <a:off x="8503920" y="3154680"/>
            <a:ext cx="2103120" cy="91440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03920" y="3218688"/>
            <a:ext cx="2103120" cy="502920"/>
          </a:xfrm>
          <a:prstGeom prst="rect">
            <a:avLst/>
          </a:prstGeom>
          <a:noFill/>
        </p:spPr>
        <p:txBody>
          <a:bodyPr wrap="square">
            <a:spAutoFit/>
          </a:bodyPr>
          <a:lstStyle/>
          <a:p>
            <a:pPr algn="ctr"/>
            <a:r>
              <a:rPr sz="2600" b="1" i="0">
                <a:solidFill>
                  <a:srgbClr val="E07D3C"/>
                </a:solidFill>
              </a:rPr>
              <a:t>0</a:t>
            </a:r>
          </a:p>
        </p:txBody>
      </p:sp>
      <p:sp>
        <p:nvSpPr>
          <p:cNvPr id="20" name="TextBox 19"/>
          <p:cNvSpPr txBox="1"/>
          <p:nvPr/>
        </p:nvSpPr>
        <p:spPr>
          <a:xfrm>
            <a:off x="8503920" y="3721608"/>
            <a:ext cx="2103120" cy="274320"/>
          </a:xfrm>
          <a:prstGeom prst="rect">
            <a:avLst/>
          </a:prstGeom>
          <a:noFill/>
        </p:spPr>
        <p:txBody>
          <a:bodyPr wrap="square">
            <a:spAutoFit/>
          </a:bodyPr>
          <a:lstStyle/>
          <a:p>
            <a:pPr algn="ctr"/>
            <a:r>
              <a:rPr sz="1100" b="0" i="0">
                <a:solidFill>
                  <a:srgbClr val="8B94B0"/>
                </a:solidFill>
              </a:rPr>
              <a:t>Concurrent EU</a:t>
            </a:r>
          </a:p>
        </p:txBody>
      </p:sp>
      <p:sp>
        <p:nvSpPr>
          <p:cNvPr id="21" name="Rectangle 20"/>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23" name="TextBox 22"/>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DECK DÉMONSTRATION PRODUIT · Juillet 2026</a:t>
            </a:r>
          </a:p>
        </p:txBody>
      </p:sp>
      <p:sp>
        <p:nvSpPr>
          <p:cNvPr id="24" name="Rectangle 23"/>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Module 7 — Vérification déontologique automatique</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0 intervention manuelle · Certificat de conformité généré après chaque campagne</a:t>
            </a:r>
          </a:p>
        </p:txBody>
      </p:sp>
      <p:sp>
        <p:nvSpPr>
          <p:cNvPr id="6" name="Rectangle 5"/>
          <p:cNvSpPr/>
          <p:nvPr/>
        </p:nvSpPr>
        <p:spPr>
          <a:xfrm>
            <a:off x="365760" y="1051560"/>
            <a:ext cx="11430000" cy="86868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57200" y="1307592"/>
            <a:ext cx="320040" cy="411480"/>
          </a:xfrm>
          <a:prstGeom prst="rect">
            <a:avLst/>
          </a:prstGeom>
          <a:noFill/>
        </p:spPr>
        <p:txBody>
          <a:bodyPr wrap="square">
            <a:spAutoFit/>
          </a:bodyPr>
          <a:lstStyle/>
          <a:p>
            <a:pPr algn="l"/>
            <a:r>
              <a:rPr sz="1600" b="1" i="0">
                <a:solidFill>
                  <a:srgbClr val="10B981"/>
                </a:solidFill>
              </a:rPr>
              <a:t>✓</a:t>
            </a:r>
          </a:p>
        </p:txBody>
      </p:sp>
      <p:sp>
        <p:nvSpPr>
          <p:cNvPr id="8" name="TextBox 7"/>
          <p:cNvSpPr txBox="1"/>
          <p:nvPr/>
        </p:nvSpPr>
        <p:spPr>
          <a:xfrm>
            <a:off x="868680" y="1143000"/>
            <a:ext cx="5029200" cy="320040"/>
          </a:xfrm>
          <a:prstGeom prst="rect">
            <a:avLst/>
          </a:prstGeom>
          <a:noFill/>
        </p:spPr>
        <p:txBody>
          <a:bodyPr wrap="square">
            <a:spAutoFit/>
          </a:bodyPr>
          <a:lstStyle/>
          <a:p>
            <a:pPr algn="l"/>
            <a:r>
              <a:rPr sz="1150" b="1" i="0">
                <a:solidFill>
                  <a:srgbClr val="EEF2FF"/>
                </a:solidFill>
              </a:rPr>
              <a:t>Art. 3.3 RIN — Pas de démarchage direct</a:t>
            </a:r>
          </a:p>
        </p:txBody>
      </p:sp>
      <p:sp>
        <p:nvSpPr>
          <p:cNvPr id="9" name="TextBox 8"/>
          <p:cNvSpPr txBox="1"/>
          <p:nvPr/>
        </p:nvSpPr>
        <p:spPr>
          <a:xfrm>
            <a:off x="868680" y="1527048"/>
            <a:ext cx="10607040" cy="320040"/>
          </a:xfrm>
          <a:prstGeom prst="rect">
            <a:avLst/>
          </a:prstGeom>
          <a:noFill/>
        </p:spPr>
        <p:txBody>
          <a:bodyPr wrap="square">
            <a:spAutoFit/>
          </a:bodyPr>
          <a:lstStyle/>
          <a:p>
            <a:pPr algn="l"/>
            <a:r>
              <a:rPr sz="1050" b="0" i="0">
                <a:solidFill>
                  <a:srgbClr val="8B94B0"/>
                </a:solidFill>
              </a:rPr>
              <a:t>Aucune sollicitation commerciale directe détectée. Communication institutionnelle autorisée.</a:t>
            </a:r>
          </a:p>
        </p:txBody>
      </p:sp>
      <p:sp>
        <p:nvSpPr>
          <p:cNvPr id="10" name="Rectangle 9"/>
          <p:cNvSpPr/>
          <p:nvPr/>
        </p:nvSpPr>
        <p:spPr>
          <a:xfrm>
            <a:off x="365760" y="2039112"/>
            <a:ext cx="11430000" cy="86868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295144"/>
            <a:ext cx="320040" cy="411480"/>
          </a:xfrm>
          <a:prstGeom prst="rect">
            <a:avLst/>
          </a:prstGeom>
          <a:noFill/>
        </p:spPr>
        <p:txBody>
          <a:bodyPr wrap="square">
            <a:spAutoFit/>
          </a:bodyPr>
          <a:lstStyle/>
          <a:p>
            <a:pPr algn="l"/>
            <a:r>
              <a:rPr sz="1600" b="1" i="0">
                <a:solidFill>
                  <a:srgbClr val="10B981"/>
                </a:solidFill>
              </a:rPr>
              <a:t>✓</a:t>
            </a:r>
          </a:p>
        </p:txBody>
      </p:sp>
      <p:sp>
        <p:nvSpPr>
          <p:cNvPr id="12" name="TextBox 11"/>
          <p:cNvSpPr txBox="1"/>
          <p:nvPr/>
        </p:nvSpPr>
        <p:spPr>
          <a:xfrm>
            <a:off x="868680" y="2130552"/>
            <a:ext cx="5029200" cy="320040"/>
          </a:xfrm>
          <a:prstGeom prst="rect">
            <a:avLst/>
          </a:prstGeom>
          <a:noFill/>
        </p:spPr>
        <p:txBody>
          <a:bodyPr wrap="square">
            <a:spAutoFit/>
          </a:bodyPr>
          <a:lstStyle/>
          <a:p>
            <a:pPr algn="l"/>
            <a:r>
              <a:rPr sz="1150" b="1" i="0">
                <a:solidFill>
                  <a:srgbClr val="EEF2FF"/>
                </a:solidFill>
              </a:rPr>
              <a:t>Art. 10.1 — Information juridique objective</a:t>
            </a:r>
          </a:p>
        </p:txBody>
      </p:sp>
      <p:sp>
        <p:nvSpPr>
          <p:cNvPr id="13" name="TextBox 12"/>
          <p:cNvSpPr txBox="1"/>
          <p:nvPr/>
        </p:nvSpPr>
        <p:spPr>
          <a:xfrm>
            <a:off x="868680" y="2514600"/>
            <a:ext cx="10607040" cy="320040"/>
          </a:xfrm>
          <a:prstGeom prst="rect">
            <a:avLst/>
          </a:prstGeom>
          <a:noFill/>
        </p:spPr>
        <p:txBody>
          <a:bodyPr wrap="square">
            <a:spAutoFit/>
          </a:bodyPr>
          <a:lstStyle/>
          <a:p>
            <a:pPr algn="l"/>
            <a:r>
              <a:rPr sz="1050" b="0" i="0">
                <a:solidFill>
                  <a:srgbClr val="8B94B0"/>
                </a:solidFill>
              </a:rPr>
              <a:t>Formulations conditionnelles utilisées. Aucun avis juridique contraignant.</a:t>
            </a:r>
          </a:p>
        </p:txBody>
      </p:sp>
      <p:sp>
        <p:nvSpPr>
          <p:cNvPr id="14" name="Rectangle 13"/>
          <p:cNvSpPr/>
          <p:nvPr/>
        </p:nvSpPr>
        <p:spPr>
          <a:xfrm>
            <a:off x="365760" y="3026664"/>
            <a:ext cx="11430000" cy="86868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57200" y="3282696"/>
            <a:ext cx="320040" cy="411480"/>
          </a:xfrm>
          <a:prstGeom prst="rect">
            <a:avLst/>
          </a:prstGeom>
          <a:noFill/>
        </p:spPr>
        <p:txBody>
          <a:bodyPr wrap="square">
            <a:spAutoFit/>
          </a:bodyPr>
          <a:lstStyle/>
          <a:p>
            <a:pPr algn="l"/>
            <a:r>
              <a:rPr sz="1600" b="1" i="0">
                <a:solidFill>
                  <a:srgbClr val="10B981"/>
                </a:solidFill>
              </a:rPr>
              <a:t>✓</a:t>
            </a:r>
          </a:p>
        </p:txBody>
      </p:sp>
      <p:sp>
        <p:nvSpPr>
          <p:cNvPr id="16" name="TextBox 15"/>
          <p:cNvSpPr txBox="1"/>
          <p:nvPr/>
        </p:nvSpPr>
        <p:spPr>
          <a:xfrm>
            <a:off x="868680" y="3118104"/>
            <a:ext cx="5029200" cy="320040"/>
          </a:xfrm>
          <a:prstGeom prst="rect">
            <a:avLst/>
          </a:prstGeom>
          <a:noFill/>
        </p:spPr>
        <p:txBody>
          <a:bodyPr wrap="square">
            <a:spAutoFit/>
          </a:bodyPr>
          <a:lstStyle/>
          <a:p>
            <a:pPr algn="l"/>
            <a:r>
              <a:rPr sz="1150" b="1" i="0">
                <a:solidFill>
                  <a:srgbClr val="EEF2FF"/>
                </a:solidFill>
              </a:rPr>
              <a:t>RGPD Art. 21 — Lien désabonnement</a:t>
            </a:r>
          </a:p>
        </p:txBody>
      </p:sp>
      <p:sp>
        <p:nvSpPr>
          <p:cNvPr id="17" name="TextBox 16"/>
          <p:cNvSpPr txBox="1"/>
          <p:nvPr/>
        </p:nvSpPr>
        <p:spPr>
          <a:xfrm>
            <a:off x="868680" y="3502152"/>
            <a:ext cx="10607040" cy="320040"/>
          </a:xfrm>
          <a:prstGeom prst="rect">
            <a:avLst/>
          </a:prstGeom>
          <a:noFill/>
        </p:spPr>
        <p:txBody>
          <a:bodyPr wrap="square">
            <a:spAutoFit/>
          </a:bodyPr>
          <a:lstStyle/>
          <a:p>
            <a:pPr algn="l"/>
            <a:r>
              <a:rPr sz="1050" b="0" i="0">
                <a:solidFill>
                  <a:srgbClr val="8B94B0"/>
                </a:solidFill>
              </a:rPr>
              <a:t>Présent, fonctionnel, testé automatiquement à chaque campagne.</a:t>
            </a:r>
          </a:p>
        </p:txBody>
      </p:sp>
      <p:sp>
        <p:nvSpPr>
          <p:cNvPr id="18" name="Rectangle 17"/>
          <p:cNvSpPr/>
          <p:nvPr/>
        </p:nvSpPr>
        <p:spPr>
          <a:xfrm>
            <a:off x="365760" y="4014216"/>
            <a:ext cx="11430000" cy="86868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4270248"/>
            <a:ext cx="320040" cy="411480"/>
          </a:xfrm>
          <a:prstGeom prst="rect">
            <a:avLst/>
          </a:prstGeom>
          <a:noFill/>
        </p:spPr>
        <p:txBody>
          <a:bodyPr wrap="square">
            <a:spAutoFit/>
          </a:bodyPr>
          <a:lstStyle/>
          <a:p>
            <a:pPr algn="l"/>
            <a:r>
              <a:rPr sz="1600" b="1" i="0">
                <a:solidFill>
                  <a:srgbClr val="10B981"/>
                </a:solidFill>
              </a:rPr>
              <a:t>✓</a:t>
            </a:r>
          </a:p>
        </p:txBody>
      </p:sp>
      <p:sp>
        <p:nvSpPr>
          <p:cNvPr id="20" name="TextBox 19"/>
          <p:cNvSpPr txBox="1"/>
          <p:nvPr/>
        </p:nvSpPr>
        <p:spPr>
          <a:xfrm>
            <a:off x="868680" y="4105656"/>
            <a:ext cx="5029200" cy="320040"/>
          </a:xfrm>
          <a:prstGeom prst="rect">
            <a:avLst/>
          </a:prstGeom>
          <a:noFill/>
        </p:spPr>
        <p:txBody>
          <a:bodyPr wrap="square">
            <a:spAutoFit/>
          </a:bodyPr>
          <a:lstStyle/>
          <a:p>
            <a:pPr algn="l"/>
            <a:r>
              <a:rPr sz="1150" b="1" i="0">
                <a:solidFill>
                  <a:srgbClr val="EEF2FF"/>
                </a:solidFill>
              </a:rPr>
              <a:t>Identification cabinet complète</a:t>
            </a:r>
          </a:p>
        </p:txBody>
      </p:sp>
      <p:sp>
        <p:nvSpPr>
          <p:cNvPr id="21" name="TextBox 20"/>
          <p:cNvSpPr txBox="1"/>
          <p:nvPr/>
        </p:nvSpPr>
        <p:spPr>
          <a:xfrm>
            <a:off x="868680" y="4489704"/>
            <a:ext cx="10607040" cy="320040"/>
          </a:xfrm>
          <a:prstGeom prst="rect">
            <a:avLst/>
          </a:prstGeom>
          <a:noFill/>
        </p:spPr>
        <p:txBody>
          <a:bodyPr wrap="square">
            <a:spAutoFit/>
          </a:bodyPr>
          <a:lstStyle/>
          <a:p>
            <a:pPr algn="l"/>
            <a:r>
              <a:rPr sz="1050" b="0" i="0">
                <a:solidFill>
                  <a:srgbClr val="8B94B0"/>
                </a:solidFill>
              </a:rPr>
              <a:t>Nom, adresse, Barreau d'appartenance présents dans pied de page.</a:t>
            </a:r>
          </a:p>
        </p:txBody>
      </p:sp>
      <p:sp>
        <p:nvSpPr>
          <p:cNvPr id="22" name="Rectangle 21"/>
          <p:cNvSpPr/>
          <p:nvPr/>
        </p:nvSpPr>
        <p:spPr>
          <a:xfrm>
            <a:off x="365760" y="5001768"/>
            <a:ext cx="11430000" cy="86868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57200" y="5257800"/>
            <a:ext cx="320040" cy="411480"/>
          </a:xfrm>
          <a:prstGeom prst="rect">
            <a:avLst/>
          </a:prstGeom>
          <a:noFill/>
        </p:spPr>
        <p:txBody>
          <a:bodyPr wrap="square">
            <a:spAutoFit/>
          </a:bodyPr>
          <a:lstStyle/>
          <a:p>
            <a:pPr algn="l"/>
            <a:r>
              <a:rPr sz="1600" b="1" i="0">
                <a:solidFill>
                  <a:srgbClr val="E07D3C"/>
                </a:solidFill>
              </a:rPr>
              <a:t>⚠</a:t>
            </a:r>
          </a:p>
        </p:txBody>
      </p:sp>
      <p:sp>
        <p:nvSpPr>
          <p:cNvPr id="24" name="TextBox 23"/>
          <p:cNvSpPr txBox="1"/>
          <p:nvPr/>
        </p:nvSpPr>
        <p:spPr>
          <a:xfrm>
            <a:off x="868680" y="5093208"/>
            <a:ext cx="5029200" cy="320040"/>
          </a:xfrm>
          <a:prstGeom prst="rect">
            <a:avLst/>
          </a:prstGeom>
          <a:noFill/>
        </p:spPr>
        <p:txBody>
          <a:bodyPr wrap="square">
            <a:spAutoFit/>
          </a:bodyPr>
          <a:lstStyle/>
          <a:p>
            <a:pPr algn="l"/>
            <a:r>
              <a:rPr sz="1150" b="1" i="0">
                <a:solidFill>
                  <a:srgbClr val="EEF2FF"/>
                </a:solidFill>
              </a:rPr>
              <a:t>'pour obtenir gain de cause' → reformulé</a:t>
            </a:r>
          </a:p>
        </p:txBody>
      </p:sp>
      <p:sp>
        <p:nvSpPr>
          <p:cNvPr id="25" name="TextBox 24"/>
          <p:cNvSpPr txBox="1"/>
          <p:nvPr/>
        </p:nvSpPr>
        <p:spPr>
          <a:xfrm>
            <a:off x="868680" y="5477256"/>
            <a:ext cx="10607040" cy="320040"/>
          </a:xfrm>
          <a:prstGeom prst="rect">
            <a:avLst/>
          </a:prstGeom>
          <a:noFill/>
        </p:spPr>
        <p:txBody>
          <a:bodyPr wrap="square">
            <a:spAutoFit/>
          </a:bodyPr>
          <a:lstStyle/>
          <a:p>
            <a:pPr algn="l"/>
            <a:r>
              <a:rPr sz="1050" b="0" i="0">
                <a:solidFill>
                  <a:srgbClr val="8B94B0"/>
                </a:solidFill>
              </a:rPr>
              <a:t>1 reformulation automatique appliquée. 0 intervention manuelle requise.</a:t>
            </a:r>
          </a:p>
        </p:txBody>
      </p:sp>
      <p:sp>
        <p:nvSpPr>
          <p:cNvPr id="26" name="Rectangle 25"/>
          <p:cNvSpPr/>
          <p:nvPr/>
        </p:nvSpPr>
        <p:spPr>
          <a:xfrm>
            <a:off x="365760" y="5989320"/>
            <a:ext cx="11430000" cy="566928"/>
          </a:xfrm>
          <a:prstGeom prst="rect">
            <a:avLst/>
          </a:prstGeom>
          <a:solidFill>
            <a:srgbClr val="081A11"/>
          </a:solidFill>
          <a:ln w="13716">
            <a:solidFill>
              <a:srgbClr val="10B98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548640" y="6108192"/>
            <a:ext cx="11064240" cy="347472"/>
          </a:xfrm>
          <a:prstGeom prst="rect">
            <a:avLst/>
          </a:prstGeom>
          <a:noFill/>
        </p:spPr>
        <p:txBody>
          <a:bodyPr wrap="square">
            <a:spAutoFit/>
          </a:bodyPr>
          <a:lstStyle/>
          <a:p>
            <a:pPr algn="l"/>
            <a:r>
              <a:rPr sz="1100" b="1" i="0">
                <a:solidFill>
                  <a:srgbClr val="10B981"/>
                </a:solidFill>
              </a:rPr>
              <a:t>🛡️  Certificat de conformité IA généré · Barreau de Paris · RGPD · 27/07/2026 · 0 problème détecté</a:t>
            </a:r>
          </a:p>
        </p:txBody>
      </p:sp>
      <p:sp>
        <p:nvSpPr>
          <p:cNvPr id="28" name="Rectangle 27"/>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30" name="TextBox 29"/>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10/18</a:t>
            </a:r>
          </a:p>
        </p:txBody>
      </p:sp>
      <p:sp>
        <p:nvSpPr>
          <p:cNvPr id="31" name="Rectangle 30"/>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Module 8 — Autopilot · Workflows automatiques</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0 action manuelle · HEREBO surveille et agit en permanence</a:t>
            </a:r>
          </a:p>
        </p:txBody>
      </p:sp>
      <p:sp>
        <p:nvSpPr>
          <p:cNvPr id="6" name="Rectangle 5"/>
          <p:cNvSpPr/>
          <p:nvPr/>
        </p:nvSpPr>
        <p:spPr>
          <a:xfrm>
            <a:off x="457200" y="1645920"/>
            <a:ext cx="2011680" cy="146304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57200" y="1719072"/>
            <a:ext cx="2011680" cy="274320"/>
          </a:xfrm>
          <a:prstGeom prst="rect">
            <a:avLst/>
          </a:prstGeom>
          <a:noFill/>
        </p:spPr>
        <p:txBody>
          <a:bodyPr wrap="square">
            <a:spAutoFit/>
          </a:bodyPr>
          <a:lstStyle/>
          <a:p>
            <a:pPr algn="ctr"/>
            <a:r>
              <a:rPr sz="950" b="1" i="0">
                <a:solidFill>
                  <a:srgbClr val="E07D3C"/>
                </a:solidFill>
              </a:rPr>
              <a:t>DÉCLENCHEUR</a:t>
            </a:r>
          </a:p>
        </p:txBody>
      </p:sp>
      <p:sp>
        <p:nvSpPr>
          <p:cNvPr id="8" name="TextBox 7"/>
          <p:cNvSpPr txBox="1"/>
          <p:nvPr/>
        </p:nvSpPr>
        <p:spPr>
          <a:xfrm>
            <a:off x="457200" y="2084831"/>
            <a:ext cx="2011680" cy="868680"/>
          </a:xfrm>
          <a:prstGeom prst="rect">
            <a:avLst/>
          </a:prstGeom>
          <a:noFill/>
        </p:spPr>
        <p:txBody>
          <a:bodyPr wrap="square">
            <a:spAutoFit/>
          </a:bodyPr>
          <a:lstStyle/>
          <a:p>
            <a:pPr algn="ctr"/>
            <a:r>
              <a:rPr sz="1100" b="0" i="0">
                <a:solidFill>
                  <a:srgbClr val="EEF2FF"/>
                </a:solidFill>
              </a:rPr>
              <a:t>Score &gt; 75
après campagne</a:t>
            </a:r>
          </a:p>
        </p:txBody>
      </p:sp>
      <p:sp>
        <p:nvSpPr>
          <p:cNvPr id="9" name="Rectangle 8"/>
          <p:cNvSpPr/>
          <p:nvPr/>
        </p:nvSpPr>
        <p:spPr>
          <a:xfrm>
            <a:off x="2468880" y="2240280"/>
            <a:ext cx="731520" cy="91440"/>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487168" y="2103120"/>
            <a:ext cx="320040" cy="320040"/>
          </a:xfrm>
          <a:prstGeom prst="rect">
            <a:avLst/>
          </a:prstGeom>
          <a:noFill/>
        </p:spPr>
        <p:txBody>
          <a:bodyPr wrap="square">
            <a:spAutoFit/>
          </a:bodyPr>
          <a:lstStyle/>
          <a:p>
            <a:pPr algn="l"/>
            <a:r>
              <a:rPr sz="1000" b="1" i="0">
                <a:solidFill>
                  <a:srgbClr val="E07D3C"/>
                </a:solidFill>
              </a:rPr>
              <a:t>▶</a:t>
            </a:r>
          </a:p>
        </p:txBody>
      </p:sp>
      <p:sp>
        <p:nvSpPr>
          <p:cNvPr id="11" name="Rectangle 10"/>
          <p:cNvSpPr/>
          <p:nvPr/>
        </p:nvSpPr>
        <p:spPr>
          <a:xfrm>
            <a:off x="2743200" y="1645920"/>
            <a:ext cx="2011680" cy="1463040"/>
          </a:xfrm>
          <a:prstGeom prst="rect">
            <a:avLst/>
          </a:prstGeom>
          <a:solidFill>
            <a:srgbClr val="161A2C"/>
          </a:solidFill>
          <a:ln w="13716">
            <a:solidFill>
              <a:srgbClr val="60A5F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743200" y="1719072"/>
            <a:ext cx="2011680" cy="274320"/>
          </a:xfrm>
          <a:prstGeom prst="rect">
            <a:avLst/>
          </a:prstGeom>
          <a:noFill/>
        </p:spPr>
        <p:txBody>
          <a:bodyPr wrap="square">
            <a:spAutoFit/>
          </a:bodyPr>
          <a:lstStyle/>
          <a:p>
            <a:pPr algn="ctr"/>
            <a:r>
              <a:rPr sz="950" b="1" i="0">
                <a:solidFill>
                  <a:srgbClr val="60A5FA"/>
                </a:solidFill>
              </a:rPr>
              <a:t>CONDITION</a:t>
            </a:r>
          </a:p>
        </p:txBody>
      </p:sp>
      <p:sp>
        <p:nvSpPr>
          <p:cNvPr id="13" name="TextBox 12"/>
          <p:cNvSpPr txBox="1"/>
          <p:nvPr/>
        </p:nvSpPr>
        <p:spPr>
          <a:xfrm>
            <a:off x="2743200" y="2084831"/>
            <a:ext cx="2011680" cy="868680"/>
          </a:xfrm>
          <a:prstGeom prst="rect">
            <a:avLst/>
          </a:prstGeom>
          <a:noFill/>
        </p:spPr>
        <p:txBody>
          <a:bodyPr wrap="square">
            <a:spAutoFit/>
          </a:bodyPr>
          <a:lstStyle/>
          <a:p>
            <a:pPr algn="ctr"/>
            <a:r>
              <a:rPr sz="1100" b="0" i="0">
                <a:solidFill>
                  <a:srgbClr val="EEF2FF"/>
                </a:solidFill>
              </a:rPr>
              <a:t>A ouvert ?
Dans les 48h</a:t>
            </a:r>
          </a:p>
        </p:txBody>
      </p:sp>
      <p:sp>
        <p:nvSpPr>
          <p:cNvPr id="14" name="Rectangle 13"/>
          <p:cNvSpPr/>
          <p:nvPr/>
        </p:nvSpPr>
        <p:spPr>
          <a:xfrm>
            <a:off x="4754880" y="2240280"/>
            <a:ext cx="731520" cy="91440"/>
          </a:xfrm>
          <a:prstGeom prst="rect">
            <a:avLst/>
          </a:prstGeom>
          <a:solidFill>
            <a:srgbClr val="60A5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773168" y="2103120"/>
            <a:ext cx="320040" cy="320040"/>
          </a:xfrm>
          <a:prstGeom prst="rect">
            <a:avLst/>
          </a:prstGeom>
          <a:noFill/>
        </p:spPr>
        <p:txBody>
          <a:bodyPr wrap="square">
            <a:spAutoFit/>
          </a:bodyPr>
          <a:lstStyle/>
          <a:p>
            <a:pPr algn="l"/>
            <a:r>
              <a:rPr sz="1000" b="1" i="0">
                <a:solidFill>
                  <a:srgbClr val="60A5FA"/>
                </a:solidFill>
              </a:rPr>
              <a:t>▶</a:t>
            </a:r>
          </a:p>
        </p:txBody>
      </p:sp>
      <p:sp>
        <p:nvSpPr>
          <p:cNvPr id="16" name="Rectangle 15"/>
          <p:cNvSpPr/>
          <p:nvPr/>
        </p:nvSpPr>
        <p:spPr>
          <a:xfrm>
            <a:off x="5029200" y="1645920"/>
            <a:ext cx="2011680" cy="1463040"/>
          </a:xfrm>
          <a:prstGeom prst="rect">
            <a:avLst/>
          </a:prstGeom>
          <a:solidFill>
            <a:srgbClr val="161A2C"/>
          </a:solidFill>
          <a:ln w="13716">
            <a:solidFill>
              <a:srgbClr val="10B98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029200" y="1719072"/>
            <a:ext cx="2011680" cy="274320"/>
          </a:xfrm>
          <a:prstGeom prst="rect">
            <a:avLst/>
          </a:prstGeom>
          <a:noFill/>
        </p:spPr>
        <p:txBody>
          <a:bodyPr wrap="square">
            <a:spAutoFit/>
          </a:bodyPr>
          <a:lstStyle/>
          <a:p>
            <a:pPr algn="ctr"/>
            <a:r>
              <a:rPr sz="950" b="1" i="0">
                <a:solidFill>
                  <a:srgbClr val="10B981"/>
                </a:solidFill>
              </a:rPr>
              <a:t>OUI — Action</a:t>
            </a:r>
          </a:p>
        </p:txBody>
      </p:sp>
      <p:sp>
        <p:nvSpPr>
          <p:cNvPr id="18" name="TextBox 17"/>
          <p:cNvSpPr txBox="1"/>
          <p:nvPr/>
        </p:nvSpPr>
        <p:spPr>
          <a:xfrm>
            <a:off x="5029200" y="2084831"/>
            <a:ext cx="2011680" cy="868680"/>
          </a:xfrm>
          <a:prstGeom prst="rect">
            <a:avLst/>
          </a:prstGeom>
          <a:noFill/>
        </p:spPr>
        <p:txBody>
          <a:bodyPr wrap="square">
            <a:spAutoFit/>
          </a:bodyPr>
          <a:lstStyle/>
          <a:p>
            <a:pPr algn="ctr"/>
            <a:r>
              <a:rPr sz="1100" b="0" i="0">
                <a:solidFill>
                  <a:srgbClr val="EEF2FF"/>
                </a:solidFill>
              </a:rPr>
              <a:t>Notifier Clara
🔥 Appeler</a:t>
            </a:r>
          </a:p>
        </p:txBody>
      </p:sp>
      <p:sp>
        <p:nvSpPr>
          <p:cNvPr id="19" name="Rectangle 18"/>
          <p:cNvSpPr/>
          <p:nvPr/>
        </p:nvSpPr>
        <p:spPr>
          <a:xfrm>
            <a:off x="7040880" y="2240280"/>
            <a:ext cx="731520" cy="9144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059168" y="2103120"/>
            <a:ext cx="320040" cy="320040"/>
          </a:xfrm>
          <a:prstGeom prst="rect">
            <a:avLst/>
          </a:prstGeom>
          <a:noFill/>
        </p:spPr>
        <p:txBody>
          <a:bodyPr wrap="square">
            <a:spAutoFit/>
          </a:bodyPr>
          <a:lstStyle/>
          <a:p>
            <a:pPr algn="l"/>
            <a:r>
              <a:rPr sz="1000" b="1" i="0">
                <a:solidFill>
                  <a:srgbClr val="10B981"/>
                </a:solidFill>
              </a:rPr>
              <a:t>▶</a:t>
            </a:r>
          </a:p>
        </p:txBody>
      </p:sp>
      <p:sp>
        <p:nvSpPr>
          <p:cNvPr id="21" name="Rectangle 20"/>
          <p:cNvSpPr/>
          <p:nvPr/>
        </p:nvSpPr>
        <p:spPr>
          <a:xfrm>
            <a:off x="7315200" y="1645920"/>
            <a:ext cx="2011680" cy="1463040"/>
          </a:xfrm>
          <a:prstGeom prst="rect">
            <a:avLst/>
          </a:prstGeom>
          <a:solidFill>
            <a:srgbClr val="161A2C"/>
          </a:solidFill>
          <a:ln w="13716">
            <a:solidFill>
              <a:srgbClr val="8B94B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315200" y="1719072"/>
            <a:ext cx="2011680" cy="274320"/>
          </a:xfrm>
          <a:prstGeom prst="rect">
            <a:avLst/>
          </a:prstGeom>
          <a:noFill/>
        </p:spPr>
        <p:txBody>
          <a:bodyPr wrap="square">
            <a:spAutoFit/>
          </a:bodyPr>
          <a:lstStyle/>
          <a:p>
            <a:pPr algn="ctr"/>
            <a:r>
              <a:rPr sz="950" b="1" i="0">
                <a:solidFill>
                  <a:srgbClr val="8B94B0"/>
                </a:solidFill>
              </a:rPr>
              <a:t>NON — Action</a:t>
            </a:r>
          </a:p>
        </p:txBody>
      </p:sp>
      <p:sp>
        <p:nvSpPr>
          <p:cNvPr id="23" name="TextBox 22"/>
          <p:cNvSpPr txBox="1"/>
          <p:nvPr/>
        </p:nvSpPr>
        <p:spPr>
          <a:xfrm>
            <a:off x="7315200" y="2084831"/>
            <a:ext cx="2011680" cy="868680"/>
          </a:xfrm>
          <a:prstGeom prst="rect">
            <a:avLst/>
          </a:prstGeom>
          <a:noFill/>
        </p:spPr>
        <p:txBody>
          <a:bodyPr wrap="square">
            <a:spAutoFit/>
          </a:bodyPr>
          <a:lstStyle/>
          <a:p>
            <a:pPr algn="ctr"/>
            <a:r>
              <a:rPr sz="1100" b="0" i="0">
                <a:solidFill>
                  <a:srgbClr val="EEF2FF"/>
                </a:solidFill>
              </a:rPr>
              <a:t>Email nurture
J+7</a:t>
            </a:r>
          </a:p>
        </p:txBody>
      </p:sp>
      <p:sp>
        <p:nvSpPr>
          <p:cNvPr id="24" name="Rectangle 23"/>
          <p:cNvSpPr/>
          <p:nvPr/>
        </p:nvSpPr>
        <p:spPr>
          <a:xfrm>
            <a:off x="365760" y="3520440"/>
            <a:ext cx="2743200" cy="868680"/>
          </a:xfrm>
          <a:prstGeom prst="rect">
            <a:avLst/>
          </a:prstGeom>
          <a:solidFill>
            <a:srgbClr val="10131E"/>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365760" y="3593592"/>
            <a:ext cx="2743200" cy="475488"/>
          </a:xfrm>
          <a:prstGeom prst="rect">
            <a:avLst/>
          </a:prstGeom>
          <a:noFill/>
        </p:spPr>
        <p:txBody>
          <a:bodyPr wrap="square">
            <a:spAutoFit/>
          </a:bodyPr>
          <a:lstStyle/>
          <a:p>
            <a:pPr algn="ctr"/>
            <a:r>
              <a:rPr sz="2200" b="1" i="0">
                <a:solidFill>
                  <a:srgbClr val="E07D3C"/>
                </a:solidFill>
              </a:rPr>
              <a:t>47</a:t>
            </a:r>
          </a:p>
        </p:txBody>
      </p:sp>
      <p:sp>
        <p:nvSpPr>
          <p:cNvPr id="26" name="TextBox 25"/>
          <p:cNvSpPr txBox="1"/>
          <p:nvPr/>
        </p:nvSpPr>
        <p:spPr>
          <a:xfrm>
            <a:off x="365760" y="4087368"/>
            <a:ext cx="2743200" cy="256032"/>
          </a:xfrm>
          <a:prstGeom prst="rect">
            <a:avLst/>
          </a:prstGeom>
          <a:noFill/>
        </p:spPr>
        <p:txBody>
          <a:bodyPr wrap="square">
            <a:spAutoFit/>
          </a:bodyPr>
          <a:lstStyle/>
          <a:p>
            <a:pPr algn="ctr"/>
            <a:r>
              <a:rPr sz="1000" b="0" i="0">
                <a:solidFill>
                  <a:srgbClr val="8B94B0"/>
                </a:solidFill>
              </a:rPr>
              <a:t>Contacts traités auto</a:t>
            </a:r>
          </a:p>
        </p:txBody>
      </p:sp>
      <p:sp>
        <p:nvSpPr>
          <p:cNvPr id="27" name="Rectangle 26"/>
          <p:cNvSpPr/>
          <p:nvPr/>
        </p:nvSpPr>
        <p:spPr>
          <a:xfrm>
            <a:off x="3246120" y="3520440"/>
            <a:ext cx="2743200" cy="868680"/>
          </a:xfrm>
          <a:prstGeom prst="rect">
            <a:avLst/>
          </a:prstGeom>
          <a:solidFill>
            <a:srgbClr val="10131E"/>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3246120" y="3593592"/>
            <a:ext cx="2743200" cy="475488"/>
          </a:xfrm>
          <a:prstGeom prst="rect">
            <a:avLst/>
          </a:prstGeom>
          <a:noFill/>
        </p:spPr>
        <p:txBody>
          <a:bodyPr wrap="square">
            <a:spAutoFit/>
          </a:bodyPr>
          <a:lstStyle/>
          <a:p>
            <a:pPr algn="ctr"/>
            <a:r>
              <a:rPr sz="2200" b="1" i="0">
                <a:solidFill>
                  <a:srgbClr val="E07D3C"/>
                </a:solidFill>
              </a:rPr>
              <a:t>8</a:t>
            </a:r>
          </a:p>
        </p:txBody>
      </p:sp>
      <p:sp>
        <p:nvSpPr>
          <p:cNvPr id="29" name="TextBox 28"/>
          <p:cNvSpPr txBox="1"/>
          <p:nvPr/>
        </p:nvSpPr>
        <p:spPr>
          <a:xfrm>
            <a:off x="3246120" y="4087368"/>
            <a:ext cx="2743200" cy="256032"/>
          </a:xfrm>
          <a:prstGeom prst="rect">
            <a:avLst/>
          </a:prstGeom>
          <a:noFill/>
        </p:spPr>
        <p:txBody>
          <a:bodyPr wrap="square">
            <a:spAutoFit/>
          </a:bodyPr>
          <a:lstStyle/>
          <a:p>
            <a:pPr algn="ctr"/>
            <a:r>
              <a:rPr sz="1000" b="0" i="0">
                <a:solidFill>
                  <a:srgbClr val="8B94B0"/>
                </a:solidFill>
              </a:rPr>
              <a:t>Notifications à Clara</a:t>
            </a:r>
          </a:p>
        </p:txBody>
      </p:sp>
      <p:sp>
        <p:nvSpPr>
          <p:cNvPr id="30" name="Rectangle 29"/>
          <p:cNvSpPr/>
          <p:nvPr/>
        </p:nvSpPr>
        <p:spPr>
          <a:xfrm>
            <a:off x="6126480" y="3520440"/>
            <a:ext cx="2743200" cy="868680"/>
          </a:xfrm>
          <a:prstGeom prst="rect">
            <a:avLst/>
          </a:prstGeom>
          <a:solidFill>
            <a:srgbClr val="10131E"/>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126480" y="3593592"/>
            <a:ext cx="2743200" cy="475488"/>
          </a:xfrm>
          <a:prstGeom prst="rect">
            <a:avLst/>
          </a:prstGeom>
          <a:noFill/>
        </p:spPr>
        <p:txBody>
          <a:bodyPr wrap="square">
            <a:spAutoFit/>
          </a:bodyPr>
          <a:lstStyle/>
          <a:p>
            <a:pPr algn="ctr"/>
            <a:r>
              <a:rPr sz="2200" b="1" i="0">
                <a:solidFill>
                  <a:srgbClr val="E07D3C"/>
                </a:solidFill>
              </a:rPr>
              <a:t>12</a:t>
            </a:r>
          </a:p>
        </p:txBody>
      </p:sp>
      <p:sp>
        <p:nvSpPr>
          <p:cNvPr id="32" name="TextBox 31"/>
          <p:cNvSpPr txBox="1"/>
          <p:nvPr/>
        </p:nvSpPr>
        <p:spPr>
          <a:xfrm>
            <a:off x="6126480" y="4087368"/>
            <a:ext cx="2743200" cy="256032"/>
          </a:xfrm>
          <a:prstGeom prst="rect">
            <a:avLst/>
          </a:prstGeom>
          <a:noFill/>
        </p:spPr>
        <p:txBody>
          <a:bodyPr wrap="square">
            <a:spAutoFit/>
          </a:bodyPr>
          <a:lstStyle/>
          <a:p>
            <a:pPr algn="ctr"/>
            <a:r>
              <a:rPr sz="1000" b="0" i="0">
                <a:solidFill>
                  <a:srgbClr val="8B94B0"/>
                </a:solidFill>
              </a:rPr>
              <a:t>Dormants réactivés</a:t>
            </a:r>
          </a:p>
        </p:txBody>
      </p:sp>
      <p:sp>
        <p:nvSpPr>
          <p:cNvPr id="33" name="Rectangle 32"/>
          <p:cNvSpPr/>
          <p:nvPr/>
        </p:nvSpPr>
        <p:spPr>
          <a:xfrm>
            <a:off x="9006840" y="3520440"/>
            <a:ext cx="2743200" cy="868680"/>
          </a:xfrm>
          <a:prstGeom prst="rect">
            <a:avLst/>
          </a:prstGeom>
          <a:solidFill>
            <a:srgbClr val="10131E"/>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9006840" y="3593592"/>
            <a:ext cx="2743200" cy="475488"/>
          </a:xfrm>
          <a:prstGeom prst="rect">
            <a:avLst/>
          </a:prstGeom>
          <a:noFill/>
        </p:spPr>
        <p:txBody>
          <a:bodyPr wrap="square">
            <a:spAutoFit/>
          </a:bodyPr>
          <a:lstStyle/>
          <a:p>
            <a:pPr algn="ctr"/>
            <a:r>
              <a:rPr sz="2200" b="1" i="0">
                <a:solidFill>
                  <a:srgbClr val="E07D3C"/>
                </a:solidFill>
              </a:rPr>
              <a:t>4h</a:t>
            </a:r>
          </a:p>
        </p:txBody>
      </p:sp>
      <p:sp>
        <p:nvSpPr>
          <p:cNvPr id="35" name="TextBox 34"/>
          <p:cNvSpPr txBox="1"/>
          <p:nvPr/>
        </p:nvSpPr>
        <p:spPr>
          <a:xfrm>
            <a:off x="9006840" y="4087368"/>
            <a:ext cx="2743200" cy="256032"/>
          </a:xfrm>
          <a:prstGeom prst="rect">
            <a:avLst/>
          </a:prstGeom>
          <a:noFill/>
        </p:spPr>
        <p:txBody>
          <a:bodyPr wrap="square">
            <a:spAutoFit/>
          </a:bodyPr>
          <a:lstStyle/>
          <a:p>
            <a:pPr algn="ctr"/>
            <a:r>
              <a:rPr sz="1000" b="0" i="0">
                <a:solidFill>
                  <a:srgbClr val="8B94B0"/>
                </a:solidFill>
              </a:rPr>
              <a:t>Économisées/mois</a:t>
            </a:r>
          </a:p>
        </p:txBody>
      </p:sp>
      <p:sp>
        <p:nvSpPr>
          <p:cNvPr id="36" name="Rectangle 35"/>
          <p:cNvSpPr/>
          <p:nvPr/>
        </p:nvSpPr>
        <p:spPr>
          <a:xfrm>
            <a:off x="365760" y="4617720"/>
            <a:ext cx="11430000" cy="594360"/>
          </a:xfrm>
          <a:prstGeom prst="rect">
            <a:avLst/>
          </a:prstGeom>
          <a:solidFill>
            <a:srgbClr val="120F0A"/>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48640" y="4727448"/>
            <a:ext cx="11064240" cy="365760"/>
          </a:xfrm>
          <a:prstGeom prst="rect">
            <a:avLst/>
          </a:prstGeom>
          <a:noFill/>
        </p:spPr>
        <p:txBody>
          <a:bodyPr wrap="square">
            <a:spAutoFit/>
          </a:bodyPr>
          <a:lstStyle/>
          <a:p>
            <a:pPr algn="l"/>
            <a:r>
              <a:rPr sz="1100" b="0" i="1">
                <a:solidFill>
                  <a:srgbClr val="EEF2FF"/>
                </a:solidFill>
              </a:rPr>
              <a:t>"L'Autopilot m'a notifié que Martin Renard avait ouvert mon email 3 fois. Je l'ai appelé le jour même. Il est devenu client." — Clara Martin</a:t>
            </a:r>
          </a:p>
        </p:txBody>
      </p:sp>
      <p:sp>
        <p:nvSpPr>
          <p:cNvPr id="38" name="Rectangle 37"/>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40" name="TextBox 39"/>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11/18</a:t>
            </a:r>
          </a:p>
        </p:txBody>
      </p:sp>
      <p:sp>
        <p:nvSpPr>
          <p:cNvPr id="41" name="Rectangle 40"/>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Module 9 — NSM · North Star Metric</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Formule : Taux d'ouverture / Benchmark sectoriel × 100 · Objectif M12 : &gt; 150</a:t>
            </a:r>
          </a:p>
        </p:txBody>
      </p:sp>
      <p:sp>
        <p:nvSpPr>
          <p:cNvPr id="6" name="Rectangle 5"/>
          <p:cNvSpPr/>
          <p:nvPr/>
        </p:nvSpPr>
        <p:spPr>
          <a:xfrm>
            <a:off x="1005840" y="2414015"/>
            <a:ext cx="2194560" cy="1792224"/>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2002535"/>
            <a:ext cx="2377440" cy="347472"/>
          </a:xfrm>
          <a:prstGeom prst="rect">
            <a:avLst/>
          </a:prstGeom>
          <a:noFill/>
        </p:spPr>
        <p:txBody>
          <a:bodyPr wrap="square">
            <a:spAutoFit/>
          </a:bodyPr>
          <a:lstStyle/>
          <a:p>
            <a:pPr algn="ctr"/>
            <a:r>
              <a:rPr sz="2000" b="1" i="0">
                <a:solidFill>
                  <a:srgbClr val="8B94B0"/>
                </a:solidFill>
              </a:rPr>
              <a:t>87</a:t>
            </a:r>
          </a:p>
        </p:txBody>
      </p:sp>
      <p:sp>
        <p:nvSpPr>
          <p:cNvPr id="8" name="TextBox 7"/>
          <p:cNvSpPr txBox="1"/>
          <p:nvPr/>
        </p:nvSpPr>
        <p:spPr>
          <a:xfrm>
            <a:off x="914400" y="4251960"/>
            <a:ext cx="2377440" cy="274320"/>
          </a:xfrm>
          <a:prstGeom prst="rect">
            <a:avLst/>
          </a:prstGeom>
          <a:noFill/>
        </p:spPr>
        <p:txBody>
          <a:bodyPr wrap="square">
            <a:spAutoFit/>
          </a:bodyPr>
          <a:lstStyle/>
          <a:p>
            <a:pPr algn="ctr"/>
            <a:r>
              <a:rPr sz="1000" b="0" i="0">
                <a:solidFill>
                  <a:srgbClr val="8B94B0"/>
                </a:solidFill>
              </a:rPr>
              <a:t>M1</a:t>
            </a:r>
          </a:p>
        </p:txBody>
      </p:sp>
      <p:sp>
        <p:nvSpPr>
          <p:cNvPr id="9" name="Rectangle 8"/>
          <p:cNvSpPr/>
          <p:nvPr/>
        </p:nvSpPr>
        <p:spPr>
          <a:xfrm>
            <a:off x="3474720" y="1709927"/>
            <a:ext cx="2194560" cy="2496312"/>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383280" y="1298447"/>
            <a:ext cx="2377440" cy="347472"/>
          </a:xfrm>
          <a:prstGeom prst="rect">
            <a:avLst/>
          </a:prstGeom>
          <a:noFill/>
        </p:spPr>
        <p:txBody>
          <a:bodyPr wrap="square">
            <a:spAutoFit/>
          </a:bodyPr>
          <a:lstStyle/>
          <a:p>
            <a:pPr algn="ctr"/>
            <a:r>
              <a:rPr sz="2000" b="1" i="0">
                <a:solidFill>
                  <a:srgbClr val="8B94B0"/>
                </a:solidFill>
              </a:rPr>
              <a:t>121</a:t>
            </a:r>
          </a:p>
        </p:txBody>
      </p:sp>
      <p:sp>
        <p:nvSpPr>
          <p:cNvPr id="11" name="TextBox 10"/>
          <p:cNvSpPr txBox="1"/>
          <p:nvPr/>
        </p:nvSpPr>
        <p:spPr>
          <a:xfrm>
            <a:off x="3383280" y="4251960"/>
            <a:ext cx="2377440" cy="274320"/>
          </a:xfrm>
          <a:prstGeom prst="rect">
            <a:avLst/>
          </a:prstGeom>
          <a:noFill/>
        </p:spPr>
        <p:txBody>
          <a:bodyPr wrap="square">
            <a:spAutoFit/>
          </a:bodyPr>
          <a:lstStyle/>
          <a:p>
            <a:pPr algn="ctr"/>
            <a:r>
              <a:rPr sz="1000" b="0" i="0">
                <a:solidFill>
                  <a:srgbClr val="8B94B0"/>
                </a:solidFill>
              </a:rPr>
              <a:t>M2</a:t>
            </a:r>
          </a:p>
        </p:txBody>
      </p:sp>
      <p:sp>
        <p:nvSpPr>
          <p:cNvPr id="12" name="Rectangle 11"/>
          <p:cNvSpPr/>
          <p:nvPr/>
        </p:nvSpPr>
        <p:spPr>
          <a:xfrm>
            <a:off x="5943600" y="1005839"/>
            <a:ext cx="2194560" cy="3200400"/>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852160" y="594359"/>
            <a:ext cx="2377440" cy="347472"/>
          </a:xfrm>
          <a:prstGeom prst="rect">
            <a:avLst/>
          </a:prstGeom>
          <a:noFill/>
        </p:spPr>
        <p:txBody>
          <a:bodyPr wrap="square">
            <a:spAutoFit/>
          </a:bodyPr>
          <a:lstStyle/>
          <a:p>
            <a:pPr algn="ctr"/>
            <a:r>
              <a:rPr sz="2000" b="1" i="0">
                <a:solidFill>
                  <a:srgbClr val="E07D3C"/>
                </a:solidFill>
              </a:rPr>
              <a:t>155</a:t>
            </a:r>
          </a:p>
        </p:txBody>
      </p:sp>
      <p:sp>
        <p:nvSpPr>
          <p:cNvPr id="14" name="TextBox 13"/>
          <p:cNvSpPr txBox="1"/>
          <p:nvPr/>
        </p:nvSpPr>
        <p:spPr>
          <a:xfrm>
            <a:off x="5852160" y="4251960"/>
            <a:ext cx="2377440" cy="274320"/>
          </a:xfrm>
          <a:prstGeom prst="rect">
            <a:avLst/>
          </a:prstGeom>
          <a:noFill/>
        </p:spPr>
        <p:txBody>
          <a:bodyPr wrap="square">
            <a:spAutoFit/>
          </a:bodyPr>
          <a:lstStyle/>
          <a:p>
            <a:pPr algn="ctr"/>
            <a:r>
              <a:rPr sz="1000" b="0" i="0">
                <a:solidFill>
                  <a:srgbClr val="8B94B0"/>
                </a:solidFill>
              </a:rPr>
              <a:t>M3</a:t>
            </a:r>
          </a:p>
        </p:txBody>
      </p:sp>
      <p:sp>
        <p:nvSpPr>
          <p:cNvPr id="15" name="Rectangle 14"/>
          <p:cNvSpPr/>
          <p:nvPr/>
        </p:nvSpPr>
        <p:spPr>
          <a:xfrm>
            <a:off x="8412480" y="1280159"/>
            <a:ext cx="2194560" cy="2926080"/>
          </a:xfrm>
          <a:prstGeom prst="rect">
            <a:avLst/>
          </a:prstGeom>
          <a:pattFill/>
          <a:ln w="9144">
            <a:solidFill>
              <a:srgbClr val="8B94B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321040" y="868679"/>
            <a:ext cx="2377440" cy="347472"/>
          </a:xfrm>
          <a:prstGeom prst="rect">
            <a:avLst/>
          </a:prstGeom>
          <a:noFill/>
        </p:spPr>
        <p:txBody>
          <a:bodyPr wrap="square">
            <a:spAutoFit/>
          </a:bodyPr>
          <a:lstStyle/>
          <a:p>
            <a:pPr algn="ctr"/>
            <a:r>
              <a:rPr sz="2000" b="1" i="0">
                <a:solidFill>
                  <a:srgbClr val="8B94B0"/>
                </a:solidFill>
              </a:rPr>
              <a:t>~175?</a:t>
            </a:r>
          </a:p>
        </p:txBody>
      </p:sp>
      <p:sp>
        <p:nvSpPr>
          <p:cNvPr id="17" name="TextBox 16"/>
          <p:cNvSpPr txBox="1"/>
          <p:nvPr/>
        </p:nvSpPr>
        <p:spPr>
          <a:xfrm>
            <a:off x="8321040" y="4251960"/>
            <a:ext cx="2377440" cy="274320"/>
          </a:xfrm>
          <a:prstGeom prst="rect">
            <a:avLst/>
          </a:prstGeom>
          <a:noFill/>
        </p:spPr>
        <p:txBody>
          <a:bodyPr wrap="square">
            <a:spAutoFit/>
          </a:bodyPr>
          <a:lstStyle/>
          <a:p>
            <a:pPr algn="ctr"/>
            <a:r>
              <a:rPr sz="1000" b="0" i="0">
                <a:solidFill>
                  <a:srgbClr val="8B94B0"/>
                </a:solidFill>
              </a:rPr>
              <a:t>M4 proj.</a:t>
            </a:r>
          </a:p>
        </p:txBody>
      </p:sp>
      <p:sp>
        <p:nvSpPr>
          <p:cNvPr id="18" name="TextBox 17"/>
          <p:cNvSpPr txBox="1"/>
          <p:nvPr/>
        </p:nvSpPr>
        <p:spPr>
          <a:xfrm>
            <a:off x="365760" y="2011680"/>
            <a:ext cx="11704320" cy="274320"/>
          </a:xfrm>
          <a:prstGeom prst="rect">
            <a:avLst/>
          </a:prstGeom>
          <a:noFill/>
        </p:spPr>
        <p:txBody>
          <a:bodyPr wrap="square">
            <a:spAutoFit/>
          </a:bodyPr>
          <a:lstStyle/>
          <a:p>
            <a:pPr algn="l"/>
            <a:r>
              <a:rPr sz="1000" b="0" i="0">
                <a:solidFill>
                  <a:srgbClr val="8B94B0"/>
                </a:solidFill>
              </a:rPr>
              <a:t>Objectif M12 : 150</a:t>
            </a:r>
          </a:p>
        </p:txBody>
      </p:sp>
      <p:sp>
        <p:nvSpPr>
          <p:cNvPr id="19" name="Rectangle 18"/>
          <p:cNvSpPr/>
          <p:nvPr/>
        </p:nvSpPr>
        <p:spPr>
          <a:xfrm>
            <a:off x="365760" y="2057400"/>
            <a:ext cx="11430000" cy="18288"/>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365760" y="4617720"/>
            <a:ext cx="11430000" cy="144475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457200" y="4681728"/>
            <a:ext cx="3474720" cy="1261872"/>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48640" y="4736592"/>
            <a:ext cx="3200400" cy="274320"/>
          </a:xfrm>
          <a:prstGeom prst="rect">
            <a:avLst/>
          </a:prstGeom>
          <a:noFill/>
        </p:spPr>
        <p:txBody>
          <a:bodyPr wrap="square">
            <a:spAutoFit/>
          </a:bodyPr>
          <a:lstStyle/>
          <a:p>
            <a:pPr algn="l"/>
            <a:r>
              <a:rPr sz="1100" b="1" i="0">
                <a:solidFill>
                  <a:srgbClr val="E07D3C"/>
                </a:solidFill>
              </a:rPr>
              <a:t>NSM actuel</a:t>
            </a:r>
          </a:p>
        </p:txBody>
      </p:sp>
      <p:sp>
        <p:nvSpPr>
          <p:cNvPr id="23" name="TextBox 22"/>
          <p:cNvSpPr txBox="1"/>
          <p:nvPr/>
        </p:nvSpPr>
        <p:spPr>
          <a:xfrm>
            <a:off x="548640" y="5047488"/>
            <a:ext cx="3200400" cy="548640"/>
          </a:xfrm>
          <a:prstGeom prst="rect">
            <a:avLst/>
          </a:prstGeom>
          <a:noFill/>
        </p:spPr>
        <p:txBody>
          <a:bodyPr wrap="square">
            <a:spAutoFit/>
          </a:bodyPr>
          <a:lstStyle/>
          <a:p>
            <a:pPr algn="ctr"/>
            <a:r>
              <a:rPr sz="3800" b="1" i="0">
                <a:solidFill>
                  <a:srgbClr val="E07D3C"/>
                </a:solidFill>
              </a:rPr>
              <a:t>155</a:t>
            </a:r>
          </a:p>
        </p:txBody>
      </p:sp>
      <p:sp>
        <p:nvSpPr>
          <p:cNvPr id="24" name="TextBox 23"/>
          <p:cNvSpPr txBox="1"/>
          <p:nvPr/>
        </p:nvSpPr>
        <p:spPr>
          <a:xfrm>
            <a:off x="4114800" y="4709160"/>
            <a:ext cx="7498079" cy="347472"/>
          </a:xfrm>
          <a:prstGeom prst="rect">
            <a:avLst/>
          </a:prstGeom>
          <a:noFill/>
        </p:spPr>
        <p:txBody>
          <a:bodyPr wrap="square">
            <a:spAutoFit/>
          </a:bodyPr>
          <a:lstStyle/>
          <a:p>
            <a:pPr algn="l"/>
            <a:r>
              <a:rPr sz="1100" b="0" i="0">
                <a:solidFill>
                  <a:srgbClr val="10B981"/>
                </a:solidFill>
              </a:rPr>
              <a:t>✓  Top 15% utilisateurs Pro</a:t>
            </a:r>
          </a:p>
        </p:txBody>
      </p:sp>
      <p:sp>
        <p:nvSpPr>
          <p:cNvPr id="25" name="TextBox 24"/>
          <p:cNvSpPr txBox="1"/>
          <p:nvPr/>
        </p:nvSpPr>
        <p:spPr>
          <a:xfrm>
            <a:off x="4114800" y="5148072"/>
            <a:ext cx="7498079" cy="347472"/>
          </a:xfrm>
          <a:prstGeom prst="rect">
            <a:avLst/>
          </a:prstGeom>
          <a:noFill/>
        </p:spPr>
        <p:txBody>
          <a:bodyPr wrap="square">
            <a:spAutoFit/>
          </a:bodyPr>
          <a:lstStyle/>
          <a:p>
            <a:pPr algn="l"/>
            <a:r>
              <a:rPr sz="1100" b="0" i="0">
                <a:solidFill>
                  <a:srgbClr val="10B981"/>
                </a:solidFill>
              </a:rPr>
              <a:t>✓  Objectif M12 atteint en M3</a:t>
            </a:r>
          </a:p>
        </p:txBody>
      </p:sp>
      <p:sp>
        <p:nvSpPr>
          <p:cNvPr id="26" name="TextBox 25"/>
          <p:cNvSpPr txBox="1"/>
          <p:nvPr/>
        </p:nvSpPr>
        <p:spPr>
          <a:xfrm>
            <a:off x="4114800" y="5586984"/>
            <a:ext cx="7498079" cy="347472"/>
          </a:xfrm>
          <a:prstGeom prst="rect">
            <a:avLst/>
          </a:prstGeom>
          <a:noFill/>
        </p:spPr>
        <p:txBody>
          <a:bodyPr wrap="square">
            <a:spAutoFit/>
          </a:bodyPr>
          <a:lstStyle/>
          <a:p>
            <a:pPr algn="l"/>
            <a:r>
              <a:rPr sz="1100" b="0" i="0">
                <a:solidFill>
                  <a:srgbClr val="E07D3C"/>
                </a:solidFill>
              </a:rPr>
              <a:t>~175  Prochaine cible M4</a:t>
            </a:r>
          </a:p>
        </p:txBody>
      </p:sp>
      <p:sp>
        <p:nvSpPr>
          <p:cNvPr id="27" name="Rectangle 26"/>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29" name="TextBox 28"/>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12/18</a:t>
            </a:r>
          </a:p>
        </p:txBody>
      </p:sp>
      <p:sp>
        <p:nvSpPr>
          <p:cNvPr id="30" name="Rectangle 29"/>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Scénario Clara Martin</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Avocate · Paris · De 18% à 34.2% · 2 nouveaux clients · ROI ×14 · M+3</a:t>
            </a:r>
          </a:p>
        </p:txBody>
      </p:sp>
      <p:sp>
        <p:nvSpPr>
          <p:cNvPr id="6" name="Rectangle 5"/>
          <p:cNvSpPr/>
          <p:nvPr/>
        </p:nvSpPr>
        <p:spPr>
          <a:xfrm>
            <a:off x="365760" y="1005840"/>
            <a:ext cx="5394960" cy="5120640"/>
          </a:xfrm>
          <a:prstGeom prst="rect">
            <a:avLst/>
          </a:prstGeom>
          <a:solidFill>
            <a:srgbClr val="1A08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078992"/>
            <a:ext cx="5394960" cy="320040"/>
          </a:xfrm>
          <a:prstGeom prst="rect">
            <a:avLst/>
          </a:prstGeom>
          <a:noFill/>
        </p:spPr>
        <p:txBody>
          <a:bodyPr wrap="square">
            <a:spAutoFit/>
          </a:bodyPr>
          <a:lstStyle/>
          <a:p>
            <a:pPr algn="ctr"/>
            <a:r>
              <a:rPr sz="1100" b="1" i="0">
                <a:solidFill>
                  <a:srgbClr val="F87171"/>
                </a:solidFill>
              </a:rPr>
              <a:t>AVANT HEREBO</a:t>
            </a:r>
          </a:p>
        </p:txBody>
      </p:sp>
      <p:sp>
        <p:nvSpPr>
          <p:cNvPr id="8" name="TextBox 7"/>
          <p:cNvSpPr txBox="1"/>
          <p:nvPr/>
        </p:nvSpPr>
        <p:spPr>
          <a:xfrm>
            <a:off x="502920" y="1481328"/>
            <a:ext cx="5120640" cy="475488"/>
          </a:xfrm>
          <a:prstGeom prst="rect">
            <a:avLst/>
          </a:prstGeom>
          <a:noFill/>
        </p:spPr>
        <p:txBody>
          <a:bodyPr wrap="square">
            <a:spAutoFit/>
          </a:bodyPr>
          <a:lstStyle/>
          <a:p>
            <a:pPr algn="l"/>
            <a:r>
              <a:rPr sz="1100" b="0" i="0">
                <a:solidFill>
                  <a:srgbClr val="FECACA"/>
                </a:solidFill>
              </a:rPr>
              <a:t>✗  Mailchimp arrêté (Cloud Act US)</a:t>
            </a:r>
          </a:p>
        </p:txBody>
      </p:sp>
      <p:sp>
        <p:nvSpPr>
          <p:cNvPr id="9" name="TextBox 8"/>
          <p:cNvSpPr txBox="1"/>
          <p:nvPr/>
        </p:nvSpPr>
        <p:spPr>
          <a:xfrm>
            <a:off x="502920" y="2075688"/>
            <a:ext cx="5120640" cy="475488"/>
          </a:xfrm>
          <a:prstGeom prst="rect">
            <a:avLst/>
          </a:prstGeom>
          <a:noFill/>
        </p:spPr>
        <p:txBody>
          <a:bodyPr wrap="square">
            <a:spAutoFit/>
          </a:bodyPr>
          <a:lstStyle/>
          <a:p>
            <a:pPr algn="l"/>
            <a:r>
              <a:rPr sz="1100" b="0" i="0">
                <a:solidFill>
                  <a:srgbClr val="FECACA"/>
                </a:solidFill>
              </a:rPr>
              <a:t>✗  18% de taux d'ouverture</a:t>
            </a:r>
          </a:p>
        </p:txBody>
      </p:sp>
      <p:sp>
        <p:nvSpPr>
          <p:cNvPr id="10" name="TextBox 9"/>
          <p:cNvSpPr txBox="1"/>
          <p:nvPr/>
        </p:nvSpPr>
        <p:spPr>
          <a:xfrm>
            <a:off x="502920" y="2670048"/>
            <a:ext cx="5120640" cy="475488"/>
          </a:xfrm>
          <a:prstGeom prst="rect">
            <a:avLst/>
          </a:prstGeom>
          <a:noFill/>
        </p:spPr>
        <p:txBody>
          <a:bodyPr wrap="square">
            <a:spAutoFit/>
          </a:bodyPr>
          <a:lstStyle/>
          <a:p>
            <a:pPr algn="l"/>
            <a:r>
              <a:rPr sz="1100" b="0" i="0">
                <a:solidFill>
                  <a:srgbClr val="FECACA"/>
                </a:solidFill>
              </a:rPr>
              <a:t>✗  0 campagne depuis 6 mois</a:t>
            </a:r>
          </a:p>
        </p:txBody>
      </p:sp>
      <p:sp>
        <p:nvSpPr>
          <p:cNvPr id="11" name="TextBox 10"/>
          <p:cNvSpPr txBox="1"/>
          <p:nvPr/>
        </p:nvSpPr>
        <p:spPr>
          <a:xfrm>
            <a:off x="502920" y="3264408"/>
            <a:ext cx="5120640" cy="475488"/>
          </a:xfrm>
          <a:prstGeom prst="rect">
            <a:avLst/>
          </a:prstGeom>
          <a:noFill/>
        </p:spPr>
        <p:txBody>
          <a:bodyPr wrap="square">
            <a:spAutoFit/>
          </a:bodyPr>
          <a:lstStyle/>
          <a:p>
            <a:pPr algn="l"/>
            <a:r>
              <a:rPr sz="1100" b="0" i="0">
                <a:solidFill>
                  <a:srgbClr val="FECACA"/>
                </a:solidFill>
              </a:rPr>
              <a:t>✗  1-2 nouveaux clients / trimestre</a:t>
            </a:r>
          </a:p>
        </p:txBody>
      </p:sp>
      <p:sp>
        <p:nvSpPr>
          <p:cNvPr id="12" name="TextBox 11"/>
          <p:cNvSpPr txBox="1"/>
          <p:nvPr/>
        </p:nvSpPr>
        <p:spPr>
          <a:xfrm>
            <a:off x="502920" y="3858768"/>
            <a:ext cx="5120640" cy="475488"/>
          </a:xfrm>
          <a:prstGeom prst="rect">
            <a:avLst/>
          </a:prstGeom>
          <a:noFill/>
        </p:spPr>
        <p:txBody>
          <a:bodyPr wrap="square">
            <a:spAutoFit/>
          </a:bodyPr>
          <a:lstStyle/>
          <a:p>
            <a:pPr algn="l"/>
            <a:r>
              <a:rPr sz="1100" b="0" i="0">
                <a:solidFill>
                  <a:srgbClr val="FECACA"/>
                </a:solidFill>
              </a:rPr>
              <a:t>✗  0 identification de prospects</a:t>
            </a:r>
          </a:p>
        </p:txBody>
      </p:sp>
      <p:sp>
        <p:nvSpPr>
          <p:cNvPr id="13" name="TextBox 12"/>
          <p:cNvSpPr txBox="1"/>
          <p:nvPr/>
        </p:nvSpPr>
        <p:spPr>
          <a:xfrm>
            <a:off x="502920" y="4453128"/>
            <a:ext cx="5120640" cy="475488"/>
          </a:xfrm>
          <a:prstGeom prst="rect">
            <a:avLst/>
          </a:prstGeom>
          <a:noFill/>
        </p:spPr>
        <p:txBody>
          <a:bodyPr wrap="square">
            <a:spAutoFit/>
          </a:bodyPr>
          <a:lstStyle/>
          <a:p>
            <a:pPr algn="l"/>
            <a:r>
              <a:rPr sz="1100" b="0" i="0">
                <a:solidFill>
                  <a:srgbClr val="FECACA"/>
                </a:solidFill>
              </a:rPr>
              <a:t>✗  Temps marketing : 0h (abandonne)</a:t>
            </a:r>
          </a:p>
        </p:txBody>
      </p:sp>
      <p:sp>
        <p:nvSpPr>
          <p:cNvPr id="14" name="Rectangle 13"/>
          <p:cNvSpPr/>
          <p:nvPr/>
        </p:nvSpPr>
        <p:spPr>
          <a:xfrm>
            <a:off x="6400800" y="1005840"/>
            <a:ext cx="5486400" cy="5120640"/>
          </a:xfrm>
          <a:prstGeom prst="rect">
            <a:avLst/>
          </a:prstGeom>
          <a:solidFill>
            <a:srgbClr val="081A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00800" y="1078992"/>
            <a:ext cx="5486400" cy="320040"/>
          </a:xfrm>
          <a:prstGeom prst="rect">
            <a:avLst/>
          </a:prstGeom>
          <a:noFill/>
        </p:spPr>
        <p:txBody>
          <a:bodyPr wrap="square">
            <a:spAutoFit/>
          </a:bodyPr>
          <a:lstStyle/>
          <a:p>
            <a:pPr algn="ctr"/>
            <a:r>
              <a:rPr sz="1100" b="1" i="0">
                <a:solidFill>
                  <a:srgbClr val="10B981"/>
                </a:solidFill>
              </a:rPr>
              <a:t>AVEC HEREBO (M+3)</a:t>
            </a:r>
          </a:p>
        </p:txBody>
      </p:sp>
      <p:sp>
        <p:nvSpPr>
          <p:cNvPr id="16" name="TextBox 15"/>
          <p:cNvSpPr txBox="1"/>
          <p:nvPr/>
        </p:nvSpPr>
        <p:spPr>
          <a:xfrm>
            <a:off x="6537960" y="1481328"/>
            <a:ext cx="5212080" cy="475488"/>
          </a:xfrm>
          <a:prstGeom prst="rect">
            <a:avLst/>
          </a:prstGeom>
          <a:noFill/>
        </p:spPr>
        <p:txBody>
          <a:bodyPr wrap="square">
            <a:spAutoFit/>
          </a:bodyPr>
          <a:lstStyle/>
          <a:p>
            <a:pPr algn="l"/>
            <a:r>
              <a:rPr sz="1100" b="0" i="0">
                <a:solidFill>
                  <a:srgbClr val="BBF7D0"/>
                </a:solidFill>
              </a:rPr>
              <a:t>✓  RGPD natif · AWS Paris · 0 Cloud Act</a:t>
            </a:r>
          </a:p>
        </p:txBody>
      </p:sp>
      <p:sp>
        <p:nvSpPr>
          <p:cNvPr id="17" name="TextBox 16"/>
          <p:cNvSpPr txBox="1"/>
          <p:nvPr/>
        </p:nvSpPr>
        <p:spPr>
          <a:xfrm>
            <a:off x="6537960" y="2075688"/>
            <a:ext cx="5212080" cy="475488"/>
          </a:xfrm>
          <a:prstGeom prst="rect">
            <a:avLst/>
          </a:prstGeom>
          <a:noFill/>
        </p:spPr>
        <p:txBody>
          <a:bodyPr wrap="square">
            <a:spAutoFit/>
          </a:bodyPr>
          <a:lstStyle/>
          <a:p>
            <a:pPr algn="l"/>
            <a:r>
              <a:rPr sz="1100" b="0" i="0">
                <a:solidFill>
                  <a:srgbClr val="BBF7D0"/>
                </a:solidFill>
              </a:rPr>
              <a:t>✓  34.2% d'ouverture (×1.9)</a:t>
            </a:r>
          </a:p>
        </p:txBody>
      </p:sp>
      <p:sp>
        <p:nvSpPr>
          <p:cNvPr id="18" name="TextBox 17"/>
          <p:cNvSpPr txBox="1"/>
          <p:nvPr/>
        </p:nvSpPr>
        <p:spPr>
          <a:xfrm>
            <a:off x="6537960" y="2670048"/>
            <a:ext cx="5212080" cy="475488"/>
          </a:xfrm>
          <a:prstGeom prst="rect">
            <a:avLst/>
          </a:prstGeom>
          <a:noFill/>
        </p:spPr>
        <p:txBody>
          <a:bodyPr wrap="square">
            <a:spAutoFit/>
          </a:bodyPr>
          <a:lstStyle/>
          <a:p>
            <a:pPr algn="l"/>
            <a:r>
              <a:rPr sz="1100" b="0" i="0">
                <a:solidFill>
                  <a:srgbClr val="BBF7D0"/>
                </a:solidFill>
              </a:rPr>
              <a:t>✓  3 campagnes · 0 problème technique</a:t>
            </a:r>
          </a:p>
        </p:txBody>
      </p:sp>
      <p:sp>
        <p:nvSpPr>
          <p:cNvPr id="19" name="TextBox 18"/>
          <p:cNvSpPr txBox="1"/>
          <p:nvPr/>
        </p:nvSpPr>
        <p:spPr>
          <a:xfrm>
            <a:off x="6537960" y="3264408"/>
            <a:ext cx="5212080" cy="475488"/>
          </a:xfrm>
          <a:prstGeom prst="rect">
            <a:avLst/>
          </a:prstGeom>
          <a:noFill/>
        </p:spPr>
        <p:txBody>
          <a:bodyPr wrap="square">
            <a:spAutoFit/>
          </a:bodyPr>
          <a:lstStyle/>
          <a:p>
            <a:pPr algn="l"/>
            <a:r>
              <a:rPr sz="1100" b="0" i="0">
                <a:solidFill>
                  <a:srgbClr val="BBF7D0"/>
                </a:solidFill>
              </a:rPr>
              <a:t>✓  5 nouveaux clients confirmés</a:t>
            </a:r>
          </a:p>
        </p:txBody>
      </p:sp>
      <p:sp>
        <p:nvSpPr>
          <p:cNvPr id="20" name="TextBox 19"/>
          <p:cNvSpPr txBox="1"/>
          <p:nvPr/>
        </p:nvSpPr>
        <p:spPr>
          <a:xfrm>
            <a:off x="6537960" y="3858768"/>
            <a:ext cx="5212080" cy="475488"/>
          </a:xfrm>
          <a:prstGeom prst="rect">
            <a:avLst/>
          </a:prstGeom>
          <a:noFill/>
        </p:spPr>
        <p:txBody>
          <a:bodyPr wrap="square">
            <a:spAutoFit/>
          </a:bodyPr>
          <a:lstStyle/>
          <a:p>
            <a:pPr algn="l"/>
            <a:r>
              <a:rPr sz="1100" b="0" i="0">
                <a:solidFill>
                  <a:srgbClr val="BBF7D0"/>
                </a:solidFill>
              </a:rPr>
              <a:t>✓  23 prospects chauds / campagne</a:t>
            </a:r>
          </a:p>
        </p:txBody>
      </p:sp>
      <p:sp>
        <p:nvSpPr>
          <p:cNvPr id="21" name="TextBox 20"/>
          <p:cNvSpPr txBox="1"/>
          <p:nvPr/>
        </p:nvSpPr>
        <p:spPr>
          <a:xfrm>
            <a:off x="6537960" y="4453128"/>
            <a:ext cx="5212080" cy="475488"/>
          </a:xfrm>
          <a:prstGeom prst="rect">
            <a:avLst/>
          </a:prstGeom>
          <a:noFill/>
        </p:spPr>
        <p:txBody>
          <a:bodyPr wrap="square">
            <a:spAutoFit/>
          </a:bodyPr>
          <a:lstStyle/>
          <a:p>
            <a:pPr algn="l"/>
            <a:r>
              <a:rPr sz="1100" b="0" i="0">
                <a:solidFill>
                  <a:srgbClr val="BBF7D0"/>
                </a:solidFill>
              </a:rPr>
              <a:t>✓  2h de marketing / mois (IA)</a:t>
            </a:r>
          </a:p>
        </p:txBody>
      </p:sp>
      <p:sp>
        <p:nvSpPr>
          <p:cNvPr id="22" name="TextBox 21"/>
          <p:cNvSpPr txBox="1"/>
          <p:nvPr/>
        </p:nvSpPr>
        <p:spPr>
          <a:xfrm>
            <a:off x="5760720" y="3200400"/>
            <a:ext cx="502920" cy="640080"/>
          </a:xfrm>
          <a:prstGeom prst="rect">
            <a:avLst/>
          </a:prstGeom>
          <a:noFill/>
        </p:spPr>
        <p:txBody>
          <a:bodyPr wrap="square">
            <a:spAutoFit/>
          </a:bodyPr>
          <a:lstStyle/>
          <a:p>
            <a:pPr algn="ctr"/>
            <a:r>
              <a:rPr sz="3200" b="1" i="0">
                <a:solidFill>
                  <a:srgbClr val="E07D3C"/>
                </a:solidFill>
              </a:rPr>
              <a:t>→</a:t>
            </a:r>
          </a:p>
        </p:txBody>
      </p:sp>
      <p:sp>
        <p:nvSpPr>
          <p:cNvPr id="23" name="Rectangle 22"/>
          <p:cNvSpPr/>
          <p:nvPr/>
        </p:nvSpPr>
        <p:spPr>
          <a:xfrm>
            <a:off x="365760" y="6236208"/>
            <a:ext cx="3749039" cy="56692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65760" y="6291072"/>
            <a:ext cx="1828800" cy="411480"/>
          </a:xfrm>
          <a:prstGeom prst="rect">
            <a:avLst/>
          </a:prstGeom>
          <a:noFill/>
        </p:spPr>
        <p:txBody>
          <a:bodyPr wrap="square">
            <a:spAutoFit/>
          </a:bodyPr>
          <a:lstStyle/>
          <a:p>
            <a:pPr algn="l"/>
            <a:r>
              <a:rPr sz="1600" b="1" i="0">
                <a:solidFill>
                  <a:srgbClr val="E07D3C"/>
                </a:solidFill>
              </a:rPr>
              <a:t>×14-26</a:t>
            </a:r>
          </a:p>
        </p:txBody>
      </p:sp>
      <p:sp>
        <p:nvSpPr>
          <p:cNvPr id="25" name="TextBox 24"/>
          <p:cNvSpPr txBox="1"/>
          <p:nvPr/>
        </p:nvSpPr>
        <p:spPr>
          <a:xfrm>
            <a:off x="2286000" y="6309360"/>
            <a:ext cx="1737360" cy="347472"/>
          </a:xfrm>
          <a:prstGeom prst="rect">
            <a:avLst/>
          </a:prstGeom>
          <a:noFill/>
        </p:spPr>
        <p:txBody>
          <a:bodyPr wrap="square">
            <a:spAutoFit/>
          </a:bodyPr>
          <a:lstStyle/>
          <a:p>
            <a:pPr algn="l"/>
            <a:r>
              <a:rPr sz="1100" b="0" i="0">
                <a:solidFill>
                  <a:srgbClr val="8B94B0"/>
                </a:solidFill>
              </a:rPr>
              <a:t>ROI M+3</a:t>
            </a:r>
          </a:p>
        </p:txBody>
      </p:sp>
      <p:sp>
        <p:nvSpPr>
          <p:cNvPr id="26" name="Rectangle 25"/>
          <p:cNvSpPr/>
          <p:nvPr/>
        </p:nvSpPr>
        <p:spPr>
          <a:xfrm>
            <a:off x="4389120" y="6236208"/>
            <a:ext cx="3749039" cy="56692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389120" y="6291072"/>
            <a:ext cx="1828800" cy="411480"/>
          </a:xfrm>
          <a:prstGeom prst="rect">
            <a:avLst/>
          </a:prstGeom>
          <a:noFill/>
        </p:spPr>
        <p:txBody>
          <a:bodyPr wrap="square">
            <a:spAutoFit/>
          </a:bodyPr>
          <a:lstStyle/>
          <a:p>
            <a:pPr algn="l"/>
            <a:r>
              <a:rPr sz="1600" b="1" i="0">
                <a:solidFill>
                  <a:srgbClr val="E07D3C"/>
                </a:solidFill>
              </a:rPr>
              <a:t>567€</a:t>
            </a:r>
          </a:p>
        </p:txBody>
      </p:sp>
      <p:sp>
        <p:nvSpPr>
          <p:cNvPr id="28" name="TextBox 27"/>
          <p:cNvSpPr txBox="1"/>
          <p:nvPr/>
        </p:nvSpPr>
        <p:spPr>
          <a:xfrm>
            <a:off x="6309360" y="6309360"/>
            <a:ext cx="1737360" cy="347472"/>
          </a:xfrm>
          <a:prstGeom prst="rect">
            <a:avLst/>
          </a:prstGeom>
          <a:noFill/>
        </p:spPr>
        <p:txBody>
          <a:bodyPr wrap="square">
            <a:spAutoFit/>
          </a:bodyPr>
          <a:lstStyle/>
          <a:p>
            <a:pPr algn="l"/>
            <a:r>
              <a:rPr sz="1100" b="0" i="0">
                <a:solidFill>
                  <a:srgbClr val="8B94B0"/>
                </a:solidFill>
              </a:rPr>
              <a:t>Coût total</a:t>
            </a:r>
          </a:p>
        </p:txBody>
      </p:sp>
      <p:sp>
        <p:nvSpPr>
          <p:cNvPr id="29" name="Rectangle 28"/>
          <p:cNvSpPr/>
          <p:nvPr/>
        </p:nvSpPr>
        <p:spPr>
          <a:xfrm>
            <a:off x="8412480" y="6236208"/>
            <a:ext cx="3749039" cy="56692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412480" y="6291072"/>
            <a:ext cx="1828800" cy="411480"/>
          </a:xfrm>
          <a:prstGeom prst="rect">
            <a:avLst/>
          </a:prstGeom>
          <a:noFill/>
        </p:spPr>
        <p:txBody>
          <a:bodyPr wrap="square">
            <a:spAutoFit/>
          </a:bodyPr>
          <a:lstStyle/>
          <a:p>
            <a:pPr algn="l"/>
            <a:r>
              <a:rPr sz="1600" b="1" i="0">
                <a:solidFill>
                  <a:srgbClr val="E07D3C"/>
                </a:solidFill>
              </a:rPr>
              <a:t>2 clients</a:t>
            </a:r>
          </a:p>
        </p:txBody>
      </p:sp>
      <p:sp>
        <p:nvSpPr>
          <p:cNvPr id="31" name="TextBox 30"/>
          <p:cNvSpPr txBox="1"/>
          <p:nvPr/>
        </p:nvSpPr>
        <p:spPr>
          <a:xfrm>
            <a:off x="10332720" y="6309360"/>
            <a:ext cx="1737360" cy="347472"/>
          </a:xfrm>
          <a:prstGeom prst="rect">
            <a:avLst/>
          </a:prstGeom>
          <a:noFill/>
        </p:spPr>
        <p:txBody>
          <a:bodyPr wrap="square">
            <a:spAutoFit/>
          </a:bodyPr>
          <a:lstStyle/>
          <a:p>
            <a:pPr algn="l"/>
            <a:r>
              <a:rPr sz="1100" b="0" i="0">
                <a:solidFill>
                  <a:srgbClr val="8B94B0"/>
                </a:solidFill>
              </a:rPr>
              <a:t>Convertis</a:t>
            </a:r>
          </a:p>
        </p:txBody>
      </p:sp>
      <p:sp>
        <p:nvSpPr>
          <p:cNvPr id="32" name="Rectangle 31"/>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34" name="TextBox 33"/>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13/18</a:t>
            </a:r>
          </a:p>
        </p:txBody>
      </p:sp>
      <p:sp>
        <p:nvSpPr>
          <p:cNvPr id="35" name="Rectangle 34"/>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Résultats Alpha fermée</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20 cabinets pilotes · M1-M3 · Données agrégées · Juin 2026</a:t>
            </a:r>
          </a:p>
        </p:txBody>
      </p:sp>
      <p:sp>
        <p:nvSpPr>
          <p:cNvPr id="6" name="Rectangle 5"/>
          <p:cNvSpPr/>
          <p:nvPr/>
        </p:nvSpPr>
        <p:spPr>
          <a:xfrm>
            <a:off x="365760" y="1005840"/>
            <a:ext cx="2743200" cy="123444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078992"/>
            <a:ext cx="2743200" cy="640080"/>
          </a:xfrm>
          <a:prstGeom prst="rect">
            <a:avLst/>
          </a:prstGeom>
          <a:noFill/>
        </p:spPr>
        <p:txBody>
          <a:bodyPr wrap="square">
            <a:spAutoFit/>
          </a:bodyPr>
          <a:lstStyle/>
          <a:p>
            <a:pPr algn="ctr"/>
            <a:r>
              <a:rPr sz="3000" b="1" i="0">
                <a:solidFill>
                  <a:srgbClr val="E07D3C"/>
                </a:solidFill>
              </a:rPr>
              <a:t>155</a:t>
            </a:r>
          </a:p>
        </p:txBody>
      </p:sp>
      <p:sp>
        <p:nvSpPr>
          <p:cNvPr id="8" name="TextBox 7"/>
          <p:cNvSpPr txBox="1"/>
          <p:nvPr/>
        </p:nvSpPr>
        <p:spPr>
          <a:xfrm>
            <a:off x="365760" y="1737360"/>
            <a:ext cx="2743200" cy="365760"/>
          </a:xfrm>
          <a:prstGeom prst="rect">
            <a:avLst/>
          </a:prstGeom>
          <a:noFill/>
        </p:spPr>
        <p:txBody>
          <a:bodyPr wrap="square">
            <a:spAutoFit/>
          </a:bodyPr>
          <a:lstStyle/>
          <a:p>
            <a:pPr algn="ctr"/>
            <a:r>
              <a:rPr sz="950" b="0" i="0">
                <a:solidFill>
                  <a:srgbClr val="8B94B0"/>
                </a:solidFill>
              </a:rPr>
              <a:t>NSM moyen · Obj. M12 : &gt;150</a:t>
            </a:r>
          </a:p>
        </p:txBody>
      </p:sp>
      <p:sp>
        <p:nvSpPr>
          <p:cNvPr id="9" name="Rectangle 8"/>
          <p:cNvSpPr/>
          <p:nvPr/>
        </p:nvSpPr>
        <p:spPr>
          <a:xfrm>
            <a:off x="3246120" y="1005840"/>
            <a:ext cx="2743200" cy="123444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46120" y="1078992"/>
            <a:ext cx="2743200" cy="640080"/>
          </a:xfrm>
          <a:prstGeom prst="rect">
            <a:avLst/>
          </a:prstGeom>
          <a:noFill/>
        </p:spPr>
        <p:txBody>
          <a:bodyPr wrap="square">
            <a:spAutoFit/>
          </a:bodyPr>
          <a:lstStyle/>
          <a:p>
            <a:pPr algn="ctr"/>
            <a:r>
              <a:rPr sz="3000" b="1" i="0">
                <a:solidFill>
                  <a:srgbClr val="E07D3C"/>
                </a:solidFill>
              </a:rPr>
              <a:t>4.8/5</a:t>
            </a:r>
          </a:p>
        </p:txBody>
      </p:sp>
      <p:sp>
        <p:nvSpPr>
          <p:cNvPr id="11" name="TextBox 10"/>
          <p:cNvSpPr txBox="1"/>
          <p:nvPr/>
        </p:nvSpPr>
        <p:spPr>
          <a:xfrm>
            <a:off x="3246120" y="1737360"/>
            <a:ext cx="2743200" cy="365760"/>
          </a:xfrm>
          <a:prstGeom prst="rect">
            <a:avLst/>
          </a:prstGeom>
          <a:noFill/>
        </p:spPr>
        <p:txBody>
          <a:bodyPr wrap="square">
            <a:spAutoFit/>
          </a:bodyPr>
          <a:lstStyle/>
          <a:p>
            <a:pPr algn="ctr"/>
            <a:r>
              <a:rPr sz="950" b="0" i="0">
                <a:solidFill>
                  <a:srgbClr val="8B94B0"/>
                </a:solidFill>
              </a:rPr>
              <a:t>NPS produit</a:t>
            </a:r>
          </a:p>
        </p:txBody>
      </p:sp>
      <p:sp>
        <p:nvSpPr>
          <p:cNvPr id="12" name="Rectangle 11"/>
          <p:cNvSpPr/>
          <p:nvPr/>
        </p:nvSpPr>
        <p:spPr>
          <a:xfrm>
            <a:off x="6126480" y="1005840"/>
            <a:ext cx="2743200" cy="123444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126480" y="1078992"/>
            <a:ext cx="2743200" cy="640080"/>
          </a:xfrm>
          <a:prstGeom prst="rect">
            <a:avLst/>
          </a:prstGeom>
          <a:noFill/>
        </p:spPr>
        <p:txBody>
          <a:bodyPr wrap="square">
            <a:spAutoFit/>
          </a:bodyPr>
          <a:lstStyle/>
          <a:p>
            <a:pPr algn="ctr"/>
            <a:r>
              <a:rPr sz="3000" b="1" i="0">
                <a:solidFill>
                  <a:srgbClr val="E07D3C"/>
                </a:solidFill>
              </a:rPr>
              <a:t>0/20</a:t>
            </a:r>
          </a:p>
        </p:txBody>
      </p:sp>
      <p:sp>
        <p:nvSpPr>
          <p:cNvPr id="14" name="TextBox 13"/>
          <p:cNvSpPr txBox="1"/>
          <p:nvPr/>
        </p:nvSpPr>
        <p:spPr>
          <a:xfrm>
            <a:off x="6126480" y="1737360"/>
            <a:ext cx="2743200" cy="365760"/>
          </a:xfrm>
          <a:prstGeom prst="rect">
            <a:avLst/>
          </a:prstGeom>
          <a:noFill/>
        </p:spPr>
        <p:txBody>
          <a:bodyPr wrap="square">
            <a:spAutoFit/>
          </a:bodyPr>
          <a:lstStyle/>
          <a:p>
            <a:pPr algn="ctr"/>
            <a:r>
              <a:rPr sz="950" b="0" i="0">
                <a:solidFill>
                  <a:srgbClr val="8B94B0"/>
                </a:solidFill>
              </a:rPr>
              <a:t>Churn M1-M3</a:t>
            </a:r>
          </a:p>
        </p:txBody>
      </p:sp>
      <p:sp>
        <p:nvSpPr>
          <p:cNvPr id="15" name="Rectangle 14"/>
          <p:cNvSpPr/>
          <p:nvPr/>
        </p:nvSpPr>
        <p:spPr>
          <a:xfrm>
            <a:off x="9006840" y="1005840"/>
            <a:ext cx="2743200" cy="123444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006840" y="1078992"/>
            <a:ext cx="2743200" cy="640080"/>
          </a:xfrm>
          <a:prstGeom prst="rect">
            <a:avLst/>
          </a:prstGeom>
          <a:noFill/>
        </p:spPr>
        <p:txBody>
          <a:bodyPr wrap="square">
            <a:spAutoFit/>
          </a:bodyPr>
          <a:lstStyle/>
          <a:p>
            <a:pPr algn="ctr"/>
            <a:r>
              <a:rPr sz="3000" b="1" i="0">
                <a:solidFill>
                  <a:srgbClr val="E07D3C"/>
                </a:solidFill>
              </a:rPr>
              <a:t>94%</a:t>
            </a:r>
          </a:p>
        </p:txBody>
      </p:sp>
      <p:sp>
        <p:nvSpPr>
          <p:cNvPr id="17" name="TextBox 16"/>
          <p:cNvSpPr txBox="1"/>
          <p:nvPr/>
        </p:nvSpPr>
        <p:spPr>
          <a:xfrm>
            <a:off x="9006840" y="1737360"/>
            <a:ext cx="2743200" cy="365760"/>
          </a:xfrm>
          <a:prstGeom prst="rect">
            <a:avLst/>
          </a:prstGeom>
          <a:noFill/>
        </p:spPr>
        <p:txBody>
          <a:bodyPr wrap="square">
            <a:spAutoFit/>
          </a:bodyPr>
          <a:lstStyle/>
          <a:p>
            <a:pPr algn="ctr"/>
            <a:r>
              <a:rPr sz="950" b="0" i="0">
                <a:solidFill>
                  <a:srgbClr val="8B94B0"/>
                </a:solidFill>
              </a:rPr>
              <a:t>Adoption IA</a:t>
            </a:r>
          </a:p>
        </p:txBody>
      </p:sp>
      <p:sp>
        <p:nvSpPr>
          <p:cNvPr id="18" name="Rectangle 17"/>
          <p:cNvSpPr/>
          <p:nvPr/>
        </p:nvSpPr>
        <p:spPr>
          <a:xfrm>
            <a:off x="365760" y="2468880"/>
            <a:ext cx="11430000" cy="53035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2578608"/>
            <a:ext cx="5029200" cy="320040"/>
          </a:xfrm>
          <a:prstGeom prst="rect">
            <a:avLst/>
          </a:prstGeom>
          <a:noFill/>
        </p:spPr>
        <p:txBody>
          <a:bodyPr wrap="square">
            <a:spAutoFit/>
          </a:bodyPr>
          <a:lstStyle/>
          <a:p>
            <a:pPr algn="l"/>
            <a:r>
              <a:rPr sz="1050" b="0" i="0">
                <a:solidFill>
                  <a:srgbClr val="8B94B0"/>
                </a:solidFill>
              </a:rPr>
              <a:t>Taux d'ouverture moyen</a:t>
            </a:r>
          </a:p>
        </p:txBody>
      </p:sp>
      <p:sp>
        <p:nvSpPr>
          <p:cNvPr id="20" name="TextBox 19"/>
          <p:cNvSpPr txBox="1"/>
          <p:nvPr/>
        </p:nvSpPr>
        <p:spPr>
          <a:xfrm>
            <a:off x="5577840" y="2560320"/>
            <a:ext cx="1371600" cy="347472"/>
          </a:xfrm>
          <a:prstGeom prst="rect">
            <a:avLst/>
          </a:prstGeom>
          <a:noFill/>
        </p:spPr>
        <p:txBody>
          <a:bodyPr wrap="square">
            <a:spAutoFit/>
          </a:bodyPr>
          <a:lstStyle/>
          <a:p>
            <a:pPr algn="r"/>
            <a:r>
              <a:rPr sz="1300" b="1" i="0">
                <a:solidFill>
                  <a:srgbClr val="10B981"/>
                </a:solidFill>
              </a:rPr>
              <a:t>34.2%</a:t>
            </a:r>
          </a:p>
        </p:txBody>
      </p:sp>
      <p:sp>
        <p:nvSpPr>
          <p:cNvPr id="21" name="TextBox 20"/>
          <p:cNvSpPr txBox="1"/>
          <p:nvPr/>
        </p:nvSpPr>
        <p:spPr>
          <a:xfrm>
            <a:off x="7132320" y="2578608"/>
            <a:ext cx="4480560" cy="320040"/>
          </a:xfrm>
          <a:prstGeom prst="rect">
            <a:avLst/>
          </a:prstGeom>
          <a:noFill/>
        </p:spPr>
        <p:txBody>
          <a:bodyPr wrap="square">
            <a:spAutoFit/>
          </a:bodyPr>
          <a:lstStyle/>
          <a:p>
            <a:pPr algn="l"/>
            <a:r>
              <a:rPr sz="1000" b="0" i="0">
                <a:solidFill>
                  <a:srgbClr val="8B94B0"/>
                </a:solidFill>
              </a:rPr>
              <a:t>vs 18% benchmark sectoriel</a:t>
            </a:r>
          </a:p>
        </p:txBody>
      </p:sp>
      <p:sp>
        <p:nvSpPr>
          <p:cNvPr id="22" name="Rectangle 21"/>
          <p:cNvSpPr/>
          <p:nvPr/>
        </p:nvSpPr>
        <p:spPr>
          <a:xfrm>
            <a:off x="365760" y="3108960"/>
            <a:ext cx="11430000" cy="530352"/>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02920" y="3218688"/>
            <a:ext cx="5029200" cy="320040"/>
          </a:xfrm>
          <a:prstGeom prst="rect">
            <a:avLst/>
          </a:prstGeom>
          <a:noFill/>
        </p:spPr>
        <p:txBody>
          <a:bodyPr wrap="square">
            <a:spAutoFit/>
          </a:bodyPr>
          <a:lstStyle/>
          <a:p>
            <a:pPr algn="l"/>
            <a:r>
              <a:rPr sz="1050" b="0" i="0">
                <a:solidFill>
                  <a:srgbClr val="8B94B0"/>
                </a:solidFill>
              </a:rPr>
              <a:t>Meilleure campagne</a:t>
            </a:r>
          </a:p>
        </p:txBody>
      </p:sp>
      <p:sp>
        <p:nvSpPr>
          <p:cNvPr id="24" name="TextBox 23"/>
          <p:cNvSpPr txBox="1"/>
          <p:nvPr/>
        </p:nvSpPr>
        <p:spPr>
          <a:xfrm>
            <a:off x="5577840" y="3200400"/>
            <a:ext cx="1371600" cy="347472"/>
          </a:xfrm>
          <a:prstGeom prst="rect">
            <a:avLst/>
          </a:prstGeom>
          <a:noFill/>
        </p:spPr>
        <p:txBody>
          <a:bodyPr wrap="square">
            <a:spAutoFit/>
          </a:bodyPr>
          <a:lstStyle/>
          <a:p>
            <a:pPr algn="r"/>
            <a:r>
              <a:rPr sz="1300" b="1" i="0">
                <a:solidFill>
                  <a:srgbClr val="E07D3C"/>
                </a:solidFill>
              </a:rPr>
              <a:t>41%</a:t>
            </a:r>
          </a:p>
        </p:txBody>
      </p:sp>
      <p:sp>
        <p:nvSpPr>
          <p:cNvPr id="25" name="TextBox 24"/>
          <p:cNvSpPr txBox="1"/>
          <p:nvPr/>
        </p:nvSpPr>
        <p:spPr>
          <a:xfrm>
            <a:off x="7132320" y="3218688"/>
            <a:ext cx="4480560" cy="320040"/>
          </a:xfrm>
          <a:prstGeom prst="rect">
            <a:avLst/>
          </a:prstGeom>
          <a:noFill/>
        </p:spPr>
        <p:txBody>
          <a:bodyPr wrap="square">
            <a:spAutoFit/>
          </a:bodyPr>
          <a:lstStyle/>
          <a:p>
            <a:pPr algn="l"/>
            <a:r>
              <a:rPr sz="1000" b="0" i="0">
                <a:solidFill>
                  <a:srgbClr val="8B94B0"/>
                </a:solidFill>
              </a:rPr>
              <a:t>Objet IA · avocat · Mardi 9h15</a:t>
            </a:r>
          </a:p>
        </p:txBody>
      </p:sp>
      <p:sp>
        <p:nvSpPr>
          <p:cNvPr id="26" name="Rectangle 25"/>
          <p:cNvSpPr/>
          <p:nvPr/>
        </p:nvSpPr>
        <p:spPr>
          <a:xfrm>
            <a:off x="365760" y="3749039"/>
            <a:ext cx="11430000" cy="53035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502920" y="3858768"/>
            <a:ext cx="5029200" cy="320040"/>
          </a:xfrm>
          <a:prstGeom prst="rect">
            <a:avLst/>
          </a:prstGeom>
          <a:noFill/>
        </p:spPr>
        <p:txBody>
          <a:bodyPr wrap="square">
            <a:spAutoFit/>
          </a:bodyPr>
          <a:lstStyle/>
          <a:p>
            <a:pPr algn="l"/>
            <a:r>
              <a:rPr sz="1050" b="0" i="0">
                <a:solidFill>
                  <a:srgbClr val="8B94B0"/>
                </a:solidFill>
              </a:rPr>
              <a:t>Temps moyen / campagne</a:t>
            </a:r>
          </a:p>
        </p:txBody>
      </p:sp>
      <p:sp>
        <p:nvSpPr>
          <p:cNvPr id="28" name="TextBox 27"/>
          <p:cNvSpPr txBox="1"/>
          <p:nvPr/>
        </p:nvSpPr>
        <p:spPr>
          <a:xfrm>
            <a:off x="5577840" y="3840479"/>
            <a:ext cx="1371600" cy="347472"/>
          </a:xfrm>
          <a:prstGeom prst="rect">
            <a:avLst/>
          </a:prstGeom>
          <a:noFill/>
        </p:spPr>
        <p:txBody>
          <a:bodyPr wrap="square">
            <a:spAutoFit/>
          </a:bodyPr>
          <a:lstStyle/>
          <a:p>
            <a:pPr algn="r"/>
            <a:r>
              <a:rPr sz="1300" b="1" i="0">
                <a:solidFill>
                  <a:srgbClr val="EEF2FF"/>
                </a:solidFill>
              </a:rPr>
              <a:t>28 min</a:t>
            </a:r>
          </a:p>
        </p:txBody>
      </p:sp>
      <p:sp>
        <p:nvSpPr>
          <p:cNvPr id="29" name="TextBox 28"/>
          <p:cNvSpPr txBox="1"/>
          <p:nvPr/>
        </p:nvSpPr>
        <p:spPr>
          <a:xfrm>
            <a:off x="7132320" y="3858768"/>
            <a:ext cx="4480560" cy="320040"/>
          </a:xfrm>
          <a:prstGeom prst="rect">
            <a:avLst/>
          </a:prstGeom>
          <a:noFill/>
        </p:spPr>
        <p:txBody>
          <a:bodyPr wrap="square">
            <a:spAutoFit/>
          </a:bodyPr>
          <a:lstStyle/>
          <a:p>
            <a:pPr algn="l"/>
            <a:r>
              <a:rPr sz="1000" b="0" i="0">
                <a:solidFill>
                  <a:srgbClr val="8B94B0"/>
                </a:solidFill>
              </a:rPr>
              <a:t>vs 2-3h rédaction manuelle</a:t>
            </a:r>
          </a:p>
        </p:txBody>
      </p:sp>
      <p:sp>
        <p:nvSpPr>
          <p:cNvPr id="30" name="Rectangle 29"/>
          <p:cNvSpPr/>
          <p:nvPr/>
        </p:nvSpPr>
        <p:spPr>
          <a:xfrm>
            <a:off x="365760" y="4389120"/>
            <a:ext cx="11430000" cy="530352"/>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502920" y="4498848"/>
            <a:ext cx="5029200" cy="320040"/>
          </a:xfrm>
          <a:prstGeom prst="rect">
            <a:avLst/>
          </a:prstGeom>
          <a:noFill/>
        </p:spPr>
        <p:txBody>
          <a:bodyPr wrap="square">
            <a:spAutoFit/>
          </a:bodyPr>
          <a:lstStyle/>
          <a:p>
            <a:pPr algn="l"/>
            <a:r>
              <a:rPr sz="1050" b="0" i="0">
                <a:solidFill>
                  <a:srgbClr val="8B94B0"/>
                </a:solidFill>
              </a:rPr>
              <a:t>Prospects chauds / camp.</a:t>
            </a:r>
          </a:p>
        </p:txBody>
      </p:sp>
      <p:sp>
        <p:nvSpPr>
          <p:cNvPr id="32" name="TextBox 31"/>
          <p:cNvSpPr txBox="1"/>
          <p:nvPr/>
        </p:nvSpPr>
        <p:spPr>
          <a:xfrm>
            <a:off x="5577840" y="4480559"/>
            <a:ext cx="1371600" cy="347472"/>
          </a:xfrm>
          <a:prstGeom prst="rect">
            <a:avLst/>
          </a:prstGeom>
          <a:noFill/>
        </p:spPr>
        <p:txBody>
          <a:bodyPr wrap="square">
            <a:spAutoFit/>
          </a:bodyPr>
          <a:lstStyle/>
          <a:p>
            <a:pPr algn="r"/>
            <a:r>
              <a:rPr sz="1300" b="1" i="0">
                <a:solidFill>
                  <a:srgbClr val="E07D3C"/>
                </a:solidFill>
              </a:rPr>
              <a:t>23</a:t>
            </a:r>
          </a:p>
        </p:txBody>
      </p:sp>
      <p:sp>
        <p:nvSpPr>
          <p:cNvPr id="33" name="TextBox 32"/>
          <p:cNvSpPr txBox="1"/>
          <p:nvPr/>
        </p:nvSpPr>
        <p:spPr>
          <a:xfrm>
            <a:off x="7132320" y="4498848"/>
            <a:ext cx="4480560" cy="320040"/>
          </a:xfrm>
          <a:prstGeom prst="rect">
            <a:avLst/>
          </a:prstGeom>
          <a:noFill/>
        </p:spPr>
        <p:txBody>
          <a:bodyPr wrap="square">
            <a:spAutoFit/>
          </a:bodyPr>
          <a:lstStyle/>
          <a:p>
            <a:pPr algn="l"/>
            <a:r>
              <a:rPr sz="1000" b="0" i="0">
                <a:solidFill>
                  <a:srgbClr val="8B94B0"/>
                </a:solidFill>
              </a:rPr>
              <a:t>Score IA &gt; 75</a:t>
            </a:r>
          </a:p>
        </p:txBody>
      </p:sp>
      <p:sp>
        <p:nvSpPr>
          <p:cNvPr id="34" name="Rectangle 33"/>
          <p:cNvSpPr/>
          <p:nvPr/>
        </p:nvSpPr>
        <p:spPr>
          <a:xfrm>
            <a:off x="365760" y="5029200"/>
            <a:ext cx="11430000" cy="530352"/>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502920" y="5138928"/>
            <a:ext cx="5029200" cy="320040"/>
          </a:xfrm>
          <a:prstGeom prst="rect">
            <a:avLst/>
          </a:prstGeom>
          <a:noFill/>
        </p:spPr>
        <p:txBody>
          <a:bodyPr wrap="square">
            <a:spAutoFit/>
          </a:bodyPr>
          <a:lstStyle/>
          <a:p>
            <a:pPr algn="l"/>
            <a:r>
              <a:rPr sz="1050" b="0" i="0">
                <a:solidFill>
                  <a:srgbClr val="8B94B0"/>
                </a:solidFill>
              </a:rPr>
              <a:t>ROI Plan Pro M+3</a:t>
            </a:r>
          </a:p>
        </p:txBody>
      </p:sp>
      <p:sp>
        <p:nvSpPr>
          <p:cNvPr id="36" name="TextBox 35"/>
          <p:cNvSpPr txBox="1"/>
          <p:nvPr/>
        </p:nvSpPr>
        <p:spPr>
          <a:xfrm>
            <a:off x="5577840" y="5120640"/>
            <a:ext cx="1371600" cy="347472"/>
          </a:xfrm>
          <a:prstGeom prst="rect">
            <a:avLst/>
          </a:prstGeom>
          <a:noFill/>
        </p:spPr>
        <p:txBody>
          <a:bodyPr wrap="square">
            <a:spAutoFit/>
          </a:bodyPr>
          <a:lstStyle/>
          <a:p>
            <a:pPr algn="r"/>
            <a:r>
              <a:rPr sz="1300" b="1" i="0">
                <a:solidFill>
                  <a:srgbClr val="10B981"/>
                </a:solidFill>
              </a:rPr>
              <a:t>×14-26</a:t>
            </a:r>
          </a:p>
        </p:txBody>
      </p:sp>
      <p:sp>
        <p:nvSpPr>
          <p:cNvPr id="37" name="TextBox 36"/>
          <p:cNvSpPr txBox="1"/>
          <p:nvPr/>
        </p:nvSpPr>
        <p:spPr>
          <a:xfrm>
            <a:off x="7132320" y="5138928"/>
            <a:ext cx="4480560" cy="320040"/>
          </a:xfrm>
          <a:prstGeom prst="rect">
            <a:avLst/>
          </a:prstGeom>
          <a:noFill/>
        </p:spPr>
        <p:txBody>
          <a:bodyPr wrap="square">
            <a:spAutoFit/>
          </a:bodyPr>
          <a:lstStyle/>
          <a:p>
            <a:pPr algn="l"/>
            <a:r>
              <a:rPr sz="1000" b="0" i="0">
                <a:solidFill>
                  <a:srgbClr val="8B94B0"/>
                </a:solidFill>
              </a:rPr>
              <a:t>Scénario Clara Martin (567€ → 2 clients)</a:t>
            </a:r>
          </a:p>
        </p:txBody>
      </p:sp>
      <p:sp>
        <p:nvSpPr>
          <p:cNvPr id="38" name="Rectangle 37"/>
          <p:cNvSpPr/>
          <p:nvPr/>
        </p:nvSpPr>
        <p:spPr>
          <a:xfrm>
            <a:off x="365760" y="5669280"/>
            <a:ext cx="11430000" cy="530352"/>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502920" y="5779008"/>
            <a:ext cx="5029200" cy="320040"/>
          </a:xfrm>
          <a:prstGeom prst="rect">
            <a:avLst/>
          </a:prstGeom>
          <a:noFill/>
        </p:spPr>
        <p:txBody>
          <a:bodyPr wrap="square">
            <a:spAutoFit/>
          </a:bodyPr>
          <a:lstStyle/>
          <a:p>
            <a:pPr algn="l"/>
            <a:r>
              <a:rPr sz="1050" b="0" i="0">
                <a:solidFill>
                  <a:srgbClr val="8B94B0"/>
                </a:solidFill>
              </a:rPr>
              <a:t>Conformité déontologique</a:t>
            </a:r>
          </a:p>
        </p:txBody>
      </p:sp>
      <p:sp>
        <p:nvSpPr>
          <p:cNvPr id="40" name="TextBox 39"/>
          <p:cNvSpPr txBox="1"/>
          <p:nvPr/>
        </p:nvSpPr>
        <p:spPr>
          <a:xfrm>
            <a:off x="5577840" y="5760720"/>
            <a:ext cx="1371600" cy="347472"/>
          </a:xfrm>
          <a:prstGeom prst="rect">
            <a:avLst/>
          </a:prstGeom>
          <a:noFill/>
        </p:spPr>
        <p:txBody>
          <a:bodyPr wrap="square">
            <a:spAutoFit/>
          </a:bodyPr>
          <a:lstStyle/>
          <a:p>
            <a:pPr algn="r"/>
            <a:r>
              <a:rPr sz="1300" b="1" i="0">
                <a:solidFill>
                  <a:srgbClr val="10B981"/>
                </a:solidFill>
              </a:rPr>
              <a:t>100%</a:t>
            </a:r>
          </a:p>
        </p:txBody>
      </p:sp>
      <p:sp>
        <p:nvSpPr>
          <p:cNvPr id="41" name="TextBox 40"/>
          <p:cNvSpPr txBox="1"/>
          <p:nvPr/>
        </p:nvSpPr>
        <p:spPr>
          <a:xfrm>
            <a:off x="7132320" y="5779008"/>
            <a:ext cx="4480560" cy="320040"/>
          </a:xfrm>
          <a:prstGeom prst="rect">
            <a:avLst/>
          </a:prstGeom>
          <a:noFill/>
        </p:spPr>
        <p:txBody>
          <a:bodyPr wrap="square">
            <a:spAutoFit/>
          </a:bodyPr>
          <a:lstStyle/>
          <a:p>
            <a:pPr algn="l"/>
            <a:r>
              <a:rPr sz="1000" b="0" i="0">
                <a:solidFill>
                  <a:srgbClr val="8B94B0"/>
                </a:solidFill>
              </a:rPr>
              <a:t>0 incident · RIN + OEC · AWS Paris</a:t>
            </a:r>
          </a:p>
        </p:txBody>
      </p:sp>
      <p:sp>
        <p:nvSpPr>
          <p:cNvPr id="42" name="Rectangle 41"/>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44" name="TextBox 43"/>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14/18</a:t>
            </a:r>
          </a:p>
        </p:txBody>
      </p:sp>
      <p:sp>
        <p:nvSpPr>
          <p:cNvPr id="45" name="Rectangle 44"/>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Positionnement — Matrice concurrentielle</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HEREBO = seule solution cumulant conformité EU + IA sectorielle</a:t>
            </a:r>
          </a:p>
        </p:txBody>
      </p:sp>
      <p:sp>
        <p:nvSpPr>
          <p:cNvPr id="6" name="Rectangle 5"/>
          <p:cNvSpPr/>
          <p:nvPr/>
        </p:nvSpPr>
        <p:spPr>
          <a:xfrm>
            <a:off x="365760" y="1005840"/>
            <a:ext cx="11430000" cy="384048"/>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651760" y="1033271"/>
            <a:ext cx="1828800" cy="292608"/>
          </a:xfrm>
          <a:prstGeom prst="rect">
            <a:avLst/>
          </a:prstGeom>
          <a:noFill/>
        </p:spPr>
        <p:txBody>
          <a:bodyPr wrap="square">
            <a:spAutoFit/>
          </a:bodyPr>
          <a:lstStyle/>
          <a:p>
            <a:pPr algn="ctr"/>
            <a:r>
              <a:rPr sz="1100" b="1" i="0">
                <a:solidFill>
                  <a:srgbClr val="08090F"/>
                </a:solidFill>
              </a:rPr>
              <a:t>Mailchimp</a:t>
            </a:r>
          </a:p>
        </p:txBody>
      </p:sp>
      <p:sp>
        <p:nvSpPr>
          <p:cNvPr id="8" name="TextBox 7"/>
          <p:cNvSpPr txBox="1"/>
          <p:nvPr/>
        </p:nvSpPr>
        <p:spPr>
          <a:xfrm>
            <a:off x="4663440" y="1033271"/>
            <a:ext cx="1828800" cy="292608"/>
          </a:xfrm>
          <a:prstGeom prst="rect">
            <a:avLst/>
          </a:prstGeom>
          <a:noFill/>
        </p:spPr>
        <p:txBody>
          <a:bodyPr wrap="square">
            <a:spAutoFit/>
          </a:bodyPr>
          <a:lstStyle/>
          <a:p>
            <a:pPr algn="ctr"/>
            <a:r>
              <a:rPr sz="1100" b="1" i="0">
                <a:solidFill>
                  <a:srgbClr val="08090F"/>
                </a:solidFill>
              </a:rPr>
              <a:t>Brevo</a:t>
            </a:r>
          </a:p>
        </p:txBody>
      </p:sp>
      <p:sp>
        <p:nvSpPr>
          <p:cNvPr id="9" name="TextBox 8"/>
          <p:cNvSpPr txBox="1"/>
          <p:nvPr/>
        </p:nvSpPr>
        <p:spPr>
          <a:xfrm>
            <a:off x="6675120" y="1033271"/>
            <a:ext cx="1828800" cy="292608"/>
          </a:xfrm>
          <a:prstGeom prst="rect">
            <a:avLst/>
          </a:prstGeom>
          <a:noFill/>
        </p:spPr>
        <p:txBody>
          <a:bodyPr wrap="square">
            <a:spAutoFit/>
          </a:bodyPr>
          <a:lstStyle/>
          <a:p>
            <a:pPr algn="ctr"/>
            <a:r>
              <a:rPr sz="1100" b="1" i="0">
                <a:solidFill>
                  <a:srgbClr val="08090F"/>
                </a:solidFill>
              </a:rPr>
              <a:t>Sendinblue</a:t>
            </a:r>
          </a:p>
        </p:txBody>
      </p:sp>
      <p:sp>
        <p:nvSpPr>
          <p:cNvPr id="10" name="TextBox 9"/>
          <p:cNvSpPr txBox="1"/>
          <p:nvPr/>
        </p:nvSpPr>
        <p:spPr>
          <a:xfrm>
            <a:off x="8686800" y="1033271"/>
            <a:ext cx="3291840" cy="292608"/>
          </a:xfrm>
          <a:prstGeom prst="rect">
            <a:avLst/>
          </a:prstGeom>
          <a:noFill/>
        </p:spPr>
        <p:txBody>
          <a:bodyPr wrap="square">
            <a:spAutoFit/>
          </a:bodyPr>
          <a:lstStyle/>
          <a:p>
            <a:pPr algn="ctr"/>
            <a:r>
              <a:rPr sz="1100" b="1" i="0">
                <a:solidFill>
                  <a:srgbClr val="08090F"/>
                </a:solidFill>
              </a:rPr>
              <a:t>HEREBO</a:t>
            </a:r>
          </a:p>
        </p:txBody>
      </p:sp>
      <p:sp>
        <p:nvSpPr>
          <p:cNvPr id="11" name="Rectangle 10"/>
          <p:cNvSpPr/>
          <p:nvPr/>
        </p:nvSpPr>
        <p:spPr>
          <a:xfrm>
            <a:off x="365760" y="1417320"/>
            <a:ext cx="11430000" cy="5943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365760" y="1554480"/>
            <a:ext cx="2103120" cy="329184"/>
          </a:xfrm>
          <a:prstGeom prst="rect">
            <a:avLst/>
          </a:prstGeom>
          <a:noFill/>
        </p:spPr>
        <p:txBody>
          <a:bodyPr wrap="square">
            <a:spAutoFit/>
          </a:bodyPr>
          <a:lstStyle/>
          <a:p>
            <a:pPr algn="l"/>
            <a:r>
              <a:rPr sz="1050" b="0" i="0">
                <a:solidFill>
                  <a:srgbClr val="EEF2FF"/>
                </a:solidFill>
              </a:rPr>
              <a:t>RGPD natif (UE)</a:t>
            </a:r>
          </a:p>
        </p:txBody>
      </p:sp>
      <p:sp>
        <p:nvSpPr>
          <p:cNvPr id="13" name="TextBox 12"/>
          <p:cNvSpPr txBox="1"/>
          <p:nvPr/>
        </p:nvSpPr>
        <p:spPr>
          <a:xfrm>
            <a:off x="2651760" y="1554480"/>
            <a:ext cx="1828800" cy="329184"/>
          </a:xfrm>
          <a:prstGeom prst="rect">
            <a:avLst/>
          </a:prstGeom>
          <a:noFill/>
        </p:spPr>
        <p:txBody>
          <a:bodyPr wrap="square">
            <a:spAutoFit/>
          </a:bodyPr>
          <a:lstStyle/>
          <a:p>
            <a:pPr algn="ctr"/>
            <a:r>
              <a:rPr sz="1050" b="0" i="0">
                <a:solidFill>
                  <a:srgbClr val="EF4444"/>
                </a:solidFill>
              </a:rPr>
              <a:t>✗</a:t>
            </a:r>
          </a:p>
        </p:txBody>
      </p:sp>
      <p:sp>
        <p:nvSpPr>
          <p:cNvPr id="14" name="TextBox 13"/>
          <p:cNvSpPr txBox="1"/>
          <p:nvPr/>
        </p:nvSpPr>
        <p:spPr>
          <a:xfrm>
            <a:off x="4663440" y="1554480"/>
            <a:ext cx="1828800" cy="329184"/>
          </a:xfrm>
          <a:prstGeom prst="rect">
            <a:avLst/>
          </a:prstGeom>
          <a:noFill/>
        </p:spPr>
        <p:txBody>
          <a:bodyPr wrap="square">
            <a:spAutoFit/>
          </a:bodyPr>
          <a:lstStyle/>
          <a:p>
            <a:pPr algn="ctr"/>
            <a:r>
              <a:rPr sz="1050" b="0" i="0">
                <a:solidFill>
                  <a:srgbClr val="8B94B0"/>
                </a:solidFill>
              </a:rPr>
              <a:t>△</a:t>
            </a:r>
          </a:p>
        </p:txBody>
      </p:sp>
      <p:sp>
        <p:nvSpPr>
          <p:cNvPr id="15" name="TextBox 14"/>
          <p:cNvSpPr txBox="1"/>
          <p:nvPr/>
        </p:nvSpPr>
        <p:spPr>
          <a:xfrm>
            <a:off x="6675120" y="1554480"/>
            <a:ext cx="1828800" cy="329184"/>
          </a:xfrm>
          <a:prstGeom prst="rect">
            <a:avLst/>
          </a:prstGeom>
          <a:noFill/>
        </p:spPr>
        <p:txBody>
          <a:bodyPr wrap="square">
            <a:spAutoFit/>
          </a:bodyPr>
          <a:lstStyle/>
          <a:p>
            <a:pPr algn="ctr"/>
            <a:r>
              <a:rPr sz="1050" b="0" i="0">
                <a:solidFill>
                  <a:srgbClr val="8B94B0"/>
                </a:solidFill>
              </a:rPr>
              <a:t>△</a:t>
            </a:r>
          </a:p>
        </p:txBody>
      </p:sp>
      <p:sp>
        <p:nvSpPr>
          <p:cNvPr id="16" name="TextBox 15"/>
          <p:cNvSpPr txBox="1"/>
          <p:nvPr/>
        </p:nvSpPr>
        <p:spPr>
          <a:xfrm>
            <a:off x="8686800" y="1554480"/>
            <a:ext cx="3291840" cy="329184"/>
          </a:xfrm>
          <a:prstGeom prst="rect">
            <a:avLst/>
          </a:prstGeom>
          <a:noFill/>
        </p:spPr>
        <p:txBody>
          <a:bodyPr wrap="square">
            <a:spAutoFit/>
          </a:bodyPr>
          <a:lstStyle/>
          <a:p>
            <a:pPr algn="ctr"/>
            <a:r>
              <a:rPr sz="1050" b="0" i="0">
                <a:solidFill>
                  <a:srgbClr val="10B981"/>
                </a:solidFill>
              </a:rPr>
              <a:t>✓</a:t>
            </a:r>
          </a:p>
        </p:txBody>
      </p:sp>
      <p:sp>
        <p:nvSpPr>
          <p:cNvPr id="17" name="Rectangle 16"/>
          <p:cNvSpPr/>
          <p:nvPr/>
        </p:nvSpPr>
        <p:spPr>
          <a:xfrm>
            <a:off x="365760" y="2084832"/>
            <a:ext cx="11430000" cy="59436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365760" y="2221992"/>
            <a:ext cx="2103120" cy="329184"/>
          </a:xfrm>
          <a:prstGeom prst="rect">
            <a:avLst/>
          </a:prstGeom>
          <a:noFill/>
        </p:spPr>
        <p:txBody>
          <a:bodyPr wrap="square">
            <a:spAutoFit/>
          </a:bodyPr>
          <a:lstStyle/>
          <a:p>
            <a:pPr algn="l"/>
            <a:r>
              <a:rPr sz="1050" b="0" i="0">
                <a:solidFill>
                  <a:srgbClr val="EEF2FF"/>
                </a:solidFill>
              </a:rPr>
              <a:t>Hébergement FR</a:t>
            </a:r>
          </a:p>
        </p:txBody>
      </p:sp>
      <p:sp>
        <p:nvSpPr>
          <p:cNvPr id="19" name="TextBox 18"/>
          <p:cNvSpPr txBox="1"/>
          <p:nvPr/>
        </p:nvSpPr>
        <p:spPr>
          <a:xfrm>
            <a:off x="2651760" y="2221992"/>
            <a:ext cx="1828800" cy="329184"/>
          </a:xfrm>
          <a:prstGeom prst="rect">
            <a:avLst/>
          </a:prstGeom>
          <a:noFill/>
        </p:spPr>
        <p:txBody>
          <a:bodyPr wrap="square">
            <a:spAutoFit/>
          </a:bodyPr>
          <a:lstStyle/>
          <a:p>
            <a:pPr algn="ctr"/>
            <a:r>
              <a:rPr sz="1050" b="0" i="0">
                <a:solidFill>
                  <a:srgbClr val="EF4444"/>
                </a:solidFill>
              </a:rPr>
              <a:t>✗</a:t>
            </a:r>
          </a:p>
        </p:txBody>
      </p:sp>
      <p:sp>
        <p:nvSpPr>
          <p:cNvPr id="20" name="TextBox 19"/>
          <p:cNvSpPr txBox="1"/>
          <p:nvPr/>
        </p:nvSpPr>
        <p:spPr>
          <a:xfrm>
            <a:off x="4663440" y="2221992"/>
            <a:ext cx="1828800" cy="329184"/>
          </a:xfrm>
          <a:prstGeom prst="rect">
            <a:avLst/>
          </a:prstGeom>
          <a:noFill/>
        </p:spPr>
        <p:txBody>
          <a:bodyPr wrap="square">
            <a:spAutoFit/>
          </a:bodyPr>
          <a:lstStyle/>
          <a:p>
            <a:pPr algn="ctr"/>
            <a:r>
              <a:rPr sz="1050" b="0" i="0">
                <a:solidFill>
                  <a:srgbClr val="EF4444"/>
                </a:solidFill>
              </a:rPr>
              <a:t>✗</a:t>
            </a:r>
          </a:p>
        </p:txBody>
      </p:sp>
      <p:sp>
        <p:nvSpPr>
          <p:cNvPr id="21" name="TextBox 20"/>
          <p:cNvSpPr txBox="1"/>
          <p:nvPr/>
        </p:nvSpPr>
        <p:spPr>
          <a:xfrm>
            <a:off x="6675120" y="2221992"/>
            <a:ext cx="1828800" cy="329184"/>
          </a:xfrm>
          <a:prstGeom prst="rect">
            <a:avLst/>
          </a:prstGeom>
          <a:noFill/>
        </p:spPr>
        <p:txBody>
          <a:bodyPr wrap="square">
            <a:spAutoFit/>
          </a:bodyPr>
          <a:lstStyle/>
          <a:p>
            <a:pPr algn="ctr"/>
            <a:r>
              <a:rPr sz="1050" b="0" i="0">
                <a:solidFill>
                  <a:srgbClr val="EF4444"/>
                </a:solidFill>
              </a:rPr>
              <a:t>✗</a:t>
            </a:r>
          </a:p>
        </p:txBody>
      </p:sp>
      <p:sp>
        <p:nvSpPr>
          <p:cNvPr id="22" name="TextBox 21"/>
          <p:cNvSpPr txBox="1"/>
          <p:nvPr/>
        </p:nvSpPr>
        <p:spPr>
          <a:xfrm>
            <a:off x="8686800" y="2221992"/>
            <a:ext cx="3291840" cy="329184"/>
          </a:xfrm>
          <a:prstGeom prst="rect">
            <a:avLst/>
          </a:prstGeom>
          <a:noFill/>
        </p:spPr>
        <p:txBody>
          <a:bodyPr wrap="square">
            <a:spAutoFit/>
          </a:bodyPr>
          <a:lstStyle/>
          <a:p>
            <a:pPr algn="ctr"/>
            <a:r>
              <a:rPr sz="1050" b="0" i="0">
                <a:solidFill>
                  <a:srgbClr val="10B981"/>
                </a:solidFill>
              </a:rPr>
              <a:t>✓ AWS Paris</a:t>
            </a:r>
          </a:p>
        </p:txBody>
      </p:sp>
      <p:sp>
        <p:nvSpPr>
          <p:cNvPr id="23" name="Rectangle 22"/>
          <p:cNvSpPr/>
          <p:nvPr/>
        </p:nvSpPr>
        <p:spPr>
          <a:xfrm>
            <a:off x="365760" y="2752344"/>
            <a:ext cx="11430000" cy="5943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65760" y="2889503"/>
            <a:ext cx="2103120" cy="329184"/>
          </a:xfrm>
          <a:prstGeom prst="rect">
            <a:avLst/>
          </a:prstGeom>
          <a:noFill/>
        </p:spPr>
        <p:txBody>
          <a:bodyPr wrap="square">
            <a:spAutoFit/>
          </a:bodyPr>
          <a:lstStyle/>
          <a:p>
            <a:pPr algn="l"/>
            <a:r>
              <a:rPr sz="1050" b="0" i="0">
                <a:solidFill>
                  <a:srgbClr val="EEF2FF"/>
                </a:solidFill>
              </a:rPr>
              <a:t>Déontologie auto</a:t>
            </a:r>
          </a:p>
        </p:txBody>
      </p:sp>
      <p:sp>
        <p:nvSpPr>
          <p:cNvPr id="25" name="TextBox 24"/>
          <p:cNvSpPr txBox="1"/>
          <p:nvPr/>
        </p:nvSpPr>
        <p:spPr>
          <a:xfrm>
            <a:off x="2651760" y="2889503"/>
            <a:ext cx="1828800" cy="329184"/>
          </a:xfrm>
          <a:prstGeom prst="rect">
            <a:avLst/>
          </a:prstGeom>
          <a:noFill/>
        </p:spPr>
        <p:txBody>
          <a:bodyPr wrap="square">
            <a:spAutoFit/>
          </a:bodyPr>
          <a:lstStyle/>
          <a:p>
            <a:pPr algn="ctr"/>
            <a:r>
              <a:rPr sz="1050" b="0" i="0">
                <a:solidFill>
                  <a:srgbClr val="EF4444"/>
                </a:solidFill>
              </a:rPr>
              <a:t>✗</a:t>
            </a:r>
          </a:p>
        </p:txBody>
      </p:sp>
      <p:sp>
        <p:nvSpPr>
          <p:cNvPr id="26" name="TextBox 25"/>
          <p:cNvSpPr txBox="1"/>
          <p:nvPr/>
        </p:nvSpPr>
        <p:spPr>
          <a:xfrm>
            <a:off x="4663440" y="2889503"/>
            <a:ext cx="1828800" cy="329184"/>
          </a:xfrm>
          <a:prstGeom prst="rect">
            <a:avLst/>
          </a:prstGeom>
          <a:noFill/>
        </p:spPr>
        <p:txBody>
          <a:bodyPr wrap="square">
            <a:spAutoFit/>
          </a:bodyPr>
          <a:lstStyle/>
          <a:p>
            <a:pPr algn="ctr"/>
            <a:r>
              <a:rPr sz="1050" b="0" i="0">
                <a:solidFill>
                  <a:srgbClr val="EF4444"/>
                </a:solidFill>
              </a:rPr>
              <a:t>✗</a:t>
            </a:r>
          </a:p>
        </p:txBody>
      </p:sp>
      <p:sp>
        <p:nvSpPr>
          <p:cNvPr id="27" name="TextBox 26"/>
          <p:cNvSpPr txBox="1"/>
          <p:nvPr/>
        </p:nvSpPr>
        <p:spPr>
          <a:xfrm>
            <a:off x="6675120" y="2889503"/>
            <a:ext cx="1828800" cy="329184"/>
          </a:xfrm>
          <a:prstGeom prst="rect">
            <a:avLst/>
          </a:prstGeom>
          <a:noFill/>
        </p:spPr>
        <p:txBody>
          <a:bodyPr wrap="square">
            <a:spAutoFit/>
          </a:bodyPr>
          <a:lstStyle/>
          <a:p>
            <a:pPr algn="ctr"/>
            <a:r>
              <a:rPr sz="1050" b="0" i="0">
                <a:solidFill>
                  <a:srgbClr val="EF4444"/>
                </a:solidFill>
              </a:rPr>
              <a:t>✗</a:t>
            </a:r>
          </a:p>
        </p:txBody>
      </p:sp>
      <p:sp>
        <p:nvSpPr>
          <p:cNvPr id="28" name="TextBox 27"/>
          <p:cNvSpPr txBox="1"/>
          <p:nvPr/>
        </p:nvSpPr>
        <p:spPr>
          <a:xfrm>
            <a:off x="8686800" y="2889503"/>
            <a:ext cx="3291840" cy="329184"/>
          </a:xfrm>
          <a:prstGeom prst="rect">
            <a:avLst/>
          </a:prstGeom>
          <a:noFill/>
        </p:spPr>
        <p:txBody>
          <a:bodyPr wrap="square">
            <a:spAutoFit/>
          </a:bodyPr>
          <a:lstStyle/>
          <a:p>
            <a:pPr algn="ctr"/>
            <a:r>
              <a:rPr sz="1050" b="0" i="0">
                <a:solidFill>
                  <a:srgbClr val="EF4444"/>
                </a:solidFill>
              </a:rPr>
              <a:t>✓ RIN+OEC</a:t>
            </a:r>
          </a:p>
        </p:txBody>
      </p:sp>
      <p:sp>
        <p:nvSpPr>
          <p:cNvPr id="29" name="Rectangle 28"/>
          <p:cNvSpPr/>
          <p:nvPr/>
        </p:nvSpPr>
        <p:spPr>
          <a:xfrm>
            <a:off x="365760" y="3419856"/>
            <a:ext cx="11430000" cy="59436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365760" y="3557016"/>
            <a:ext cx="2103120" cy="329184"/>
          </a:xfrm>
          <a:prstGeom prst="rect">
            <a:avLst/>
          </a:prstGeom>
          <a:noFill/>
        </p:spPr>
        <p:txBody>
          <a:bodyPr wrap="square">
            <a:spAutoFit/>
          </a:bodyPr>
          <a:lstStyle/>
          <a:p>
            <a:pPr algn="l"/>
            <a:r>
              <a:rPr sz="1050" b="0" i="0">
                <a:solidFill>
                  <a:srgbClr val="EEF2FF"/>
                </a:solidFill>
              </a:rPr>
              <a:t>IA sectorielle</a:t>
            </a:r>
          </a:p>
        </p:txBody>
      </p:sp>
      <p:sp>
        <p:nvSpPr>
          <p:cNvPr id="31" name="TextBox 30"/>
          <p:cNvSpPr txBox="1"/>
          <p:nvPr/>
        </p:nvSpPr>
        <p:spPr>
          <a:xfrm>
            <a:off x="2651760" y="3557016"/>
            <a:ext cx="1828800" cy="329184"/>
          </a:xfrm>
          <a:prstGeom prst="rect">
            <a:avLst/>
          </a:prstGeom>
          <a:noFill/>
        </p:spPr>
        <p:txBody>
          <a:bodyPr wrap="square">
            <a:spAutoFit/>
          </a:bodyPr>
          <a:lstStyle/>
          <a:p>
            <a:pPr algn="ctr"/>
            <a:r>
              <a:rPr sz="1050" b="0" i="0">
                <a:solidFill>
                  <a:srgbClr val="EF4444"/>
                </a:solidFill>
              </a:rPr>
              <a:t>✗</a:t>
            </a:r>
          </a:p>
        </p:txBody>
      </p:sp>
      <p:sp>
        <p:nvSpPr>
          <p:cNvPr id="32" name="TextBox 31"/>
          <p:cNvSpPr txBox="1"/>
          <p:nvPr/>
        </p:nvSpPr>
        <p:spPr>
          <a:xfrm>
            <a:off x="4663440" y="3557016"/>
            <a:ext cx="1828800" cy="329184"/>
          </a:xfrm>
          <a:prstGeom prst="rect">
            <a:avLst/>
          </a:prstGeom>
          <a:noFill/>
        </p:spPr>
        <p:txBody>
          <a:bodyPr wrap="square">
            <a:spAutoFit/>
          </a:bodyPr>
          <a:lstStyle/>
          <a:p>
            <a:pPr algn="ctr"/>
            <a:r>
              <a:rPr sz="1050" b="0" i="0">
                <a:solidFill>
                  <a:srgbClr val="EF4444"/>
                </a:solidFill>
              </a:rPr>
              <a:t>✗</a:t>
            </a:r>
          </a:p>
        </p:txBody>
      </p:sp>
      <p:sp>
        <p:nvSpPr>
          <p:cNvPr id="33" name="TextBox 32"/>
          <p:cNvSpPr txBox="1"/>
          <p:nvPr/>
        </p:nvSpPr>
        <p:spPr>
          <a:xfrm>
            <a:off x="6675120" y="3557016"/>
            <a:ext cx="1828800" cy="329184"/>
          </a:xfrm>
          <a:prstGeom prst="rect">
            <a:avLst/>
          </a:prstGeom>
          <a:noFill/>
        </p:spPr>
        <p:txBody>
          <a:bodyPr wrap="square">
            <a:spAutoFit/>
          </a:bodyPr>
          <a:lstStyle/>
          <a:p>
            <a:pPr algn="ctr"/>
            <a:r>
              <a:rPr sz="1050" b="0" i="0">
                <a:solidFill>
                  <a:srgbClr val="EF4444"/>
                </a:solidFill>
              </a:rPr>
              <a:t>✗</a:t>
            </a:r>
          </a:p>
        </p:txBody>
      </p:sp>
      <p:sp>
        <p:nvSpPr>
          <p:cNvPr id="34" name="TextBox 33"/>
          <p:cNvSpPr txBox="1"/>
          <p:nvPr/>
        </p:nvSpPr>
        <p:spPr>
          <a:xfrm>
            <a:off x="8686800" y="3557016"/>
            <a:ext cx="3291840" cy="329184"/>
          </a:xfrm>
          <a:prstGeom prst="rect">
            <a:avLst/>
          </a:prstGeom>
          <a:noFill/>
        </p:spPr>
        <p:txBody>
          <a:bodyPr wrap="square">
            <a:spAutoFit/>
          </a:bodyPr>
          <a:lstStyle/>
          <a:p>
            <a:pPr algn="ctr"/>
            <a:r>
              <a:rPr sz="1050" b="0" i="0">
                <a:solidFill>
                  <a:srgbClr val="10B981"/>
                </a:solidFill>
              </a:rPr>
              <a:t>✓ 10 modules</a:t>
            </a:r>
          </a:p>
        </p:txBody>
      </p:sp>
      <p:sp>
        <p:nvSpPr>
          <p:cNvPr id="35" name="Rectangle 34"/>
          <p:cNvSpPr/>
          <p:nvPr/>
        </p:nvSpPr>
        <p:spPr>
          <a:xfrm>
            <a:off x="365760" y="4087368"/>
            <a:ext cx="11430000" cy="59436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365760" y="4224528"/>
            <a:ext cx="2103120" cy="329184"/>
          </a:xfrm>
          <a:prstGeom prst="rect">
            <a:avLst/>
          </a:prstGeom>
          <a:noFill/>
        </p:spPr>
        <p:txBody>
          <a:bodyPr wrap="square">
            <a:spAutoFit/>
          </a:bodyPr>
          <a:lstStyle/>
          <a:p>
            <a:pPr algn="l"/>
            <a:r>
              <a:rPr sz="1050" b="0" i="0">
                <a:solidFill>
                  <a:srgbClr val="EEF2FF"/>
                </a:solidFill>
              </a:rPr>
              <a:t>Scoring contacts</a:t>
            </a:r>
          </a:p>
        </p:txBody>
      </p:sp>
      <p:sp>
        <p:nvSpPr>
          <p:cNvPr id="37" name="TextBox 36"/>
          <p:cNvSpPr txBox="1"/>
          <p:nvPr/>
        </p:nvSpPr>
        <p:spPr>
          <a:xfrm>
            <a:off x="2651760" y="4224528"/>
            <a:ext cx="1828800" cy="329184"/>
          </a:xfrm>
          <a:prstGeom prst="rect">
            <a:avLst/>
          </a:prstGeom>
          <a:noFill/>
        </p:spPr>
        <p:txBody>
          <a:bodyPr wrap="square">
            <a:spAutoFit/>
          </a:bodyPr>
          <a:lstStyle/>
          <a:p>
            <a:pPr algn="ctr"/>
            <a:r>
              <a:rPr sz="1050" b="0" i="0">
                <a:solidFill>
                  <a:srgbClr val="8B94B0"/>
                </a:solidFill>
              </a:rPr>
              <a:t>△</a:t>
            </a:r>
          </a:p>
        </p:txBody>
      </p:sp>
      <p:sp>
        <p:nvSpPr>
          <p:cNvPr id="38" name="TextBox 37"/>
          <p:cNvSpPr txBox="1"/>
          <p:nvPr/>
        </p:nvSpPr>
        <p:spPr>
          <a:xfrm>
            <a:off x="4663440" y="4224528"/>
            <a:ext cx="1828800" cy="329184"/>
          </a:xfrm>
          <a:prstGeom prst="rect">
            <a:avLst/>
          </a:prstGeom>
          <a:noFill/>
        </p:spPr>
        <p:txBody>
          <a:bodyPr wrap="square">
            <a:spAutoFit/>
          </a:bodyPr>
          <a:lstStyle/>
          <a:p>
            <a:pPr algn="ctr"/>
            <a:r>
              <a:rPr sz="1050" b="0" i="0">
                <a:solidFill>
                  <a:srgbClr val="8B94B0"/>
                </a:solidFill>
              </a:rPr>
              <a:t>△</a:t>
            </a:r>
          </a:p>
        </p:txBody>
      </p:sp>
      <p:sp>
        <p:nvSpPr>
          <p:cNvPr id="39" name="TextBox 38"/>
          <p:cNvSpPr txBox="1"/>
          <p:nvPr/>
        </p:nvSpPr>
        <p:spPr>
          <a:xfrm>
            <a:off x="6675120" y="4224528"/>
            <a:ext cx="1828800" cy="329184"/>
          </a:xfrm>
          <a:prstGeom prst="rect">
            <a:avLst/>
          </a:prstGeom>
          <a:noFill/>
        </p:spPr>
        <p:txBody>
          <a:bodyPr wrap="square">
            <a:spAutoFit/>
          </a:bodyPr>
          <a:lstStyle/>
          <a:p>
            <a:pPr algn="ctr"/>
            <a:r>
              <a:rPr sz="1050" b="0" i="0">
                <a:solidFill>
                  <a:srgbClr val="EF4444"/>
                </a:solidFill>
              </a:rPr>
              <a:t>✗</a:t>
            </a:r>
          </a:p>
        </p:txBody>
      </p:sp>
      <p:sp>
        <p:nvSpPr>
          <p:cNvPr id="40" name="TextBox 39"/>
          <p:cNvSpPr txBox="1"/>
          <p:nvPr/>
        </p:nvSpPr>
        <p:spPr>
          <a:xfrm>
            <a:off x="8686800" y="4224528"/>
            <a:ext cx="3291840" cy="329184"/>
          </a:xfrm>
          <a:prstGeom prst="rect">
            <a:avLst/>
          </a:prstGeom>
          <a:noFill/>
        </p:spPr>
        <p:txBody>
          <a:bodyPr wrap="square">
            <a:spAutoFit/>
          </a:bodyPr>
          <a:lstStyle/>
          <a:p>
            <a:pPr algn="ctr"/>
            <a:r>
              <a:rPr sz="1050" b="0" i="0">
                <a:solidFill>
                  <a:srgbClr val="10B981"/>
                </a:solidFill>
              </a:rPr>
              <a:t>✓ Temps réel</a:t>
            </a:r>
          </a:p>
        </p:txBody>
      </p:sp>
      <p:sp>
        <p:nvSpPr>
          <p:cNvPr id="41" name="Rectangle 40"/>
          <p:cNvSpPr/>
          <p:nvPr/>
        </p:nvSpPr>
        <p:spPr>
          <a:xfrm>
            <a:off x="365760" y="4754880"/>
            <a:ext cx="11430000" cy="59436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365760" y="4892040"/>
            <a:ext cx="2103120" cy="329184"/>
          </a:xfrm>
          <a:prstGeom prst="rect">
            <a:avLst/>
          </a:prstGeom>
          <a:noFill/>
        </p:spPr>
        <p:txBody>
          <a:bodyPr wrap="square">
            <a:spAutoFit/>
          </a:bodyPr>
          <a:lstStyle/>
          <a:p>
            <a:pPr algn="l"/>
            <a:r>
              <a:rPr sz="1050" b="0" i="0">
                <a:solidFill>
                  <a:srgbClr val="EEF2FF"/>
                </a:solidFill>
              </a:rPr>
              <a:t>Professions régl.</a:t>
            </a:r>
          </a:p>
        </p:txBody>
      </p:sp>
      <p:sp>
        <p:nvSpPr>
          <p:cNvPr id="43" name="TextBox 42"/>
          <p:cNvSpPr txBox="1"/>
          <p:nvPr/>
        </p:nvSpPr>
        <p:spPr>
          <a:xfrm>
            <a:off x="2651760" y="4892040"/>
            <a:ext cx="1828800" cy="329184"/>
          </a:xfrm>
          <a:prstGeom prst="rect">
            <a:avLst/>
          </a:prstGeom>
          <a:noFill/>
        </p:spPr>
        <p:txBody>
          <a:bodyPr wrap="square">
            <a:spAutoFit/>
          </a:bodyPr>
          <a:lstStyle/>
          <a:p>
            <a:pPr algn="ctr"/>
            <a:r>
              <a:rPr sz="1050" b="0" i="0">
                <a:solidFill>
                  <a:srgbClr val="EF4444"/>
                </a:solidFill>
              </a:rPr>
              <a:t>✗</a:t>
            </a:r>
          </a:p>
        </p:txBody>
      </p:sp>
      <p:sp>
        <p:nvSpPr>
          <p:cNvPr id="44" name="TextBox 43"/>
          <p:cNvSpPr txBox="1"/>
          <p:nvPr/>
        </p:nvSpPr>
        <p:spPr>
          <a:xfrm>
            <a:off x="4663440" y="4892040"/>
            <a:ext cx="1828800" cy="329184"/>
          </a:xfrm>
          <a:prstGeom prst="rect">
            <a:avLst/>
          </a:prstGeom>
          <a:noFill/>
        </p:spPr>
        <p:txBody>
          <a:bodyPr wrap="square">
            <a:spAutoFit/>
          </a:bodyPr>
          <a:lstStyle/>
          <a:p>
            <a:pPr algn="ctr"/>
            <a:r>
              <a:rPr sz="1050" b="0" i="0">
                <a:solidFill>
                  <a:srgbClr val="EF4444"/>
                </a:solidFill>
              </a:rPr>
              <a:t>✗</a:t>
            </a:r>
          </a:p>
        </p:txBody>
      </p:sp>
      <p:sp>
        <p:nvSpPr>
          <p:cNvPr id="45" name="TextBox 44"/>
          <p:cNvSpPr txBox="1"/>
          <p:nvPr/>
        </p:nvSpPr>
        <p:spPr>
          <a:xfrm>
            <a:off x="6675120" y="4892040"/>
            <a:ext cx="1828800" cy="329184"/>
          </a:xfrm>
          <a:prstGeom prst="rect">
            <a:avLst/>
          </a:prstGeom>
          <a:noFill/>
        </p:spPr>
        <p:txBody>
          <a:bodyPr wrap="square">
            <a:spAutoFit/>
          </a:bodyPr>
          <a:lstStyle/>
          <a:p>
            <a:pPr algn="ctr"/>
            <a:r>
              <a:rPr sz="1050" b="0" i="0">
                <a:solidFill>
                  <a:srgbClr val="EF4444"/>
                </a:solidFill>
              </a:rPr>
              <a:t>✗</a:t>
            </a:r>
          </a:p>
        </p:txBody>
      </p:sp>
      <p:sp>
        <p:nvSpPr>
          <p:cNvPr id="46" name="TextBox 45"/>
          <p:cNvSpPr txBox="1"/>
          <p:nvPr/>
        </p:nvSpPr>
        <p:spPr>
          <a:xfrm>
            <a:off x="8686800" y="4892040"/>
            <a:ext cx="3291840" cy="329184"/>
          </a:xfrm>
          <a:prstGeom prst="rect">
            <a:avLst/>
          </a:prstGeom>
          <a:noFill/>
        </p:spPr>
        <p:txBody>
          <a:bodyPr wrap="square">
            <a:spAutoFit/>
          </a:bodyPr>
          <a:lstStyle/>
          <a:p>
            <a:pPr algn="ctr"/>
            <a:r>
              <a:rPr sz="1050" b="0" i="0">
                <a:solidFill>
                  <a:srgbClr val="10B981"/>
                </a:solidFill>
              </a:rPr>
              <a:t>✓ Conçu pour</a:t>
            </a:r>
          </a:p>
        </p:txBody>
      </p:sp>
      <p:sp>
        <p:nvSpPr>
          <p:cNvPr id="47" name="Rectangle 46"/>
          <p:cNvSpPr/>
          <p:nvPr/>
        </p:nvSpPr>
        <p:spPr>
          <a:xfrm>
            <a:off x="8686800" y="1005840"/>
            <a:ext cx="3291840" cy="5212080"/>
          </a:xfrm>
          <a:prstGeom prst="rect">
            <a:avLst/>
          </a:prstGeom>
          <a:solidFill>
            <a:srgbClr val="081A11"/>
          </a:solidFill>
          <a:ln w="13716">
            <a:solidFill>
              <a:srgbClr val="10B98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a:off x="8686800" y="1728216"/>
            <a:ext cx="3291840" cy="548640"/>
          </a:xfrm>
          <a:prstGeom prst="rect">
            <a:avLst/>
          </a:prstGeom>
          <a:solidFill>
            <a:srgbClr val="081A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Rectangle 48"/>
          <p:cNvSpPr/>
          <p:nvPr/>
        </p:nvSpPr>
        <p:spPr>
          <a:xfrm>
            <a:off x="8686800" y="2395728"/>
            <a:ext cx="3291840" cy="548640"/>
          </a:xfrm>
          <a:prstGeom prst="rect">
            <a:avLst/>
          </a:prstGeom>
          <a:solidFill>
            <a:srgbClr val="081A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Rectangle 49"/>
          <p:cNvSpPr/>
          <p:nvPr/>
        </p:nvSpPr>
        <p:spPr>
          <a:xfrm>
            <a:off x="8686800" y="3063240"/>
            <a:ext cx="3291840" cy="548640"/>
          </a:xfrm>
          <a:prstGeom prst="rect">
            <a:avLst/>
          </a:prstGeom>
          <a:solidFill>
            <a:srgbClr val="081A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Rectangle 50"/>
          <p:cNvSpPr/>
          <p:nvPr/>
        </p:nvSpPr>
        <p:spPr>
          <a:xfrm>
            <a:off x="8686800" y="3730751"/>
            <a:ext cx="3291840" cy="548640"/>
          </a:xfrm>
          <a:prstGeom prst="rect">
            <a:avLst/>
          </a:prstGeom>
          <a:solidFill>
            <a:srgbClr val="081A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a:off x="8686800" y="4398264"/>
            <a:ext cx="3291840" cy="548640"/>
          </a:xfrm>
          <a:prstGeom prst="rect">
            <a:avLst/>
          </a:prstGeom>
          <a:solidFill>
            <a:srgbClr val="081A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Rectangle 52"/>
          <p:cNvSpPr/>
          <p:nvPr/>
        </p:nvSpPr>
        <p:spPr>
          <a:xfrm>
            <a:off x="8686800" y="5065776"/>
            <a:ext cx="3291840" cy="548640"/>
          </a:xfrm>
          <a:prstGeom prst="rect">
            <a:avLst/>
          </a:prstGeom>
          <a:solidFill>
            <a:srgbClr val="081A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Rectangle 53"/>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56" name="TextBox 55"/>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15/18</a:t>
            </a:r>
          </a:p>
        </p:txBody>
      </p:sp>
      <p:sp>
        <p:nvSpPr>
          <p:cNvPr id="57" name="Rectangle 56"/>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Modèle économique</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SaaS récurrent · Paywall fort · ARR projeté M12 : 2.1M€</a:t>
            </a:r>
          </a:p>
        </p:txBody>
      </p:sp>
      <p:sp>
        <p:nvSpPr>
          <p:cNvPr id="6" name="Rectangle 5"/>
          <p:cNvSpPr/>
          <p:nvPr/>
        </p:nvSpPr>
        <p:spPr>
          <a:xfrm>
            <a:off x="457200" y="1005840"/>
            <a:ext cx="3474720" cy="438912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57200" y="1097280"/>
            <a:ext cx="3474720" cy="365760"/>
          </a:xfrm>
          <a:prstGeom prst="rect">
            <a:avLst/>
          </a:prstGeom>
          <a:noFill/>
        </p:spPr>
        <p:txBody>
          <a:bodyPr wrap="square">
            <a:spAutoFit/>
          </a:bodyPr>
          <a:lstStyle/>
          <a:p>
            <a:pPr algn="ctr"/>
            <a:r>
              <a:rPr sz="1600" b="1" i="0">
                <a:solidFill>
                  <a:srgbClr val="EEF2FF"/>
                </a:solidFill>
              </a:rPr>
              <a:t>Starter</a:t>
            </a:r>
          </a:p>
        </p:txBody>
      </p:sp>
      <p:sp>
        <p:nvSpPr>
          <p:cNvPr id="8" name="TextBox 7"/>
          <p:cNvSpPr txBox="1"/>
          <p:nvPr/>
        </p:nvSpPr>
        <p:spPr>
          <a:xfrm>
            <a:off x="457200" y="1536192"/>
            <a:ext cx="3474720" cy="457200"/>
          </a:xfrm>
          <a:prstGeom prst="rect">
            <a:avLst/>
          </a:prstGeom>
          <a:noFill/>
        </p:spPr>
        <p:txBody>
          <a:bodyPr wrap="square">
            <a:spAutoFit/>
          </a:bodyPr>
          <a:lstStyle/>
          <a:p>
            <a:pPr algn="ctr"/>
            <a:r>
              <a:rPr sz="2200" b="1" i="0">
                <a:solidFill>
                  <a:srgbClr val="E07D3C"/>
                </a:solidFill>
              </a:rPr>
              <a:t>89€/mois</a:t>
            </a:r>
          </a:p>
        </p:txBody>
      </p:sp>
      <p:sp>
        <p:nvSpPr>
          <p:cNvPr id="9" name="TextBox 8"/>
          <p:cNvSpPr txBox="1"/>
          <p:nvPr/>
        </p:nvSpPr>
        <p:spPr>
          <a:xfrm>
            <a:off x="594360" y="2103120"/>
            <a:ext cx="3200400" cy="365760"/>
          </a:xfrm>
          <a:prstGeom prst="rect">
            <a:avLst/>
          </a:prstGeom>
          <a:noFill/>
        </p:spPr>
        <p:txBody>
          <a:bodyPr wrap="square">
            <a:spAutoFit/>
          </a:bodyPr>
          <a:lstStyle/>
          <a:p>
            <a:pPr algn="l"/>
            <a:r>
              <a:rPr sz="1050" b="0" i="0">
                <a:solidFill>
                  <a:srgbClr val="8B94B0"/>
                </a:solidFill>
              </a:rPr>
              <a:t>→  Jusqu'à 1 000 contacts</a:t>
            </a:r>
          </a:p>
        </p:txBody>
      </p:sp>
      <p:sp>
        <p:nvSpPr>
          <p:cNvPr id="10" name="TextBox 9"/>
          <p:cNvSpPr txBox="1"/>
          <p:nvPr/>
        </p:nvSpPr>
        <p:spPr>
          <a:xfrm>
            <a:off x="594360" y="2578608"/>
            <a:ext cx="3200400" cy="365760"/>
          </a:xfrm>
          <a:prstGeom prst="rect">
            <a:avLst/>
          </a:prstGeom>
          <a:noFill/>
        </p:spPr>
        <p:txBody>
          <a:bodyPr wrap="square">
            <a:spAutoFit/>
          </a:bodyPr>
          <a:lstStyle/>
          <a:p>
            <a:pPr algn="l"/>
            <a:r>
              <a:rPr sz="1050" b="0" i="0">
                <a:solidFill>
                  <a:srgbClr val="8B94B0"/>
                </a:solidFill>
              </a:rPr>
              <a:t>→  3 campagnes/mois</a:t>
            </a:r>
          </a:p>
        </p:txBody>
      </p:sp>
      <p:sp>
        <p:nvSpPr>
          <p:cNvPr id="11" name="TextBox 10"/>
          <p:cNvSpPr txBox="1"/>
          <p:nvPr/>
        </p:nvSpPr>
        <p:spPr>
          <a:xfrm>
            <a:off x="594360" y="3054096"/>
            <a:ext cx="3200400" cy="365760"/>
          </a:xfrm>
          <a:prstGeom prst="rect">
            <a:avLst/>
          </a:prstGeom>
          <a:noFill/>
        </p:spPr>
        <p:txBody>
          <a:bodyPr wrap="square">
            <a:spAutoFit/>
          </a:bodyPr>
          <a:lstStyle/>
          <a:p>
            <a:pPr algn="l"/>
            <a:r>
              <a:rPr sz="1050" b="0" i="0">
                <a:solidFill>
                  <a:srgbClr val="8B94B0"/>
                </a:solidFill>
              </a:rPr>
              <a:t>→  3 modules IA inclus</a:t>
            </a:r>
          </a:p>
        </p:txBody>
      </p:sp>
      <p:sp>
        <p:nvSpPr>
          <p:cNvPr id="12" name="TextBox 11"/>
          <p:cNvSpPr txBox="1"/>
          <p:nvPr/>
        </p:nvSpPr>
        <p:spPr>
          <a:xfrm>
            <a:off x="594360" y="3529584"/>
            <a:ext cx="3200400" cy="365760"/>
          </a:xfrm>
          <a:prstGeom prst="rect">
            <a:avLst/>
          </a:prstGeom>
          <a:noFill/>
        </p:spPr>
        <p:txBody>
          <a:bodyPr wrap="square">
            <a:spAutoFit/>
          </a:bodyPr>
          <a:lstStyle/>
          <a:p>
            <a:pPr algn="l"/>
            <a:r>
              <a:rPr sz="1050" b="0" i="0">
                <a:solidFill>
                  <a:srgbClr val="8B94B0"/>
                </a:solidFill>
              </a:rPr>
              <a:t>→  Support email</a:t>
            </a:r>
          </a:p>
        </p:txBody>
      </p:sp>
      <p:sp>
        <p:nvSpPr>
          <p:cNvPr id="13" name="Rectangle 12"/>
          <p:cNvSpPr/>
          <p:nvPr/>
        </p:nvSpPr>
        <p:spPr>
          <a:xfrm>
            <a:off x="4297680" y="1005840"/>
            <a:ext cx="3474720" cy="4389120"/>
          </a:xfrm>
          <a:prstGeom prst="rect">
            <a:avLst/>
          </a:prstGeom>
          <a:solidFill>
            <a:srgbClr val="E07D3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297680" y="1097280"/>
            <a:ext cx="3474720" cy="365760"/>
          </a:xfrm>
          <a:prstGeom prst="rect">
            <a:avLst/>
          </a:prstGeom>
          <a:noFill/>
        </p:spPr>
        <p:txBody>
          <a:bodyPr wrap="square">
            <a:spAutoFit/>
          </a:bodyPr>
          <a:lstStyle/>
          <a:p>
            <a:pPr algn="ctr"/>
            <a:r>
              <a:rPr sz="1600" b="1" i="0">
                <a:solidFill>
                  <a:srgbClr val="08090F"/>
                </a:solidFill>
              </a:rPr>
              <a:t>Pro</a:t>
            </a:r>
          </a:p>
        </p:txBody>
      </p:sp>
      <p:sp>
        <p:nvSpPr>
          <p:cNvPr id="15" name="TextBox 14"/>
          <p:cNvSpPr txBox="1"/>
          <p:nvPr/>
        </p:nvSpPr>
        <p:spPr>
          <a:xfrm>
            <a:off x="4297680" y="1536192"/>
            <a:ext cx="3474720" cy="457200"/>
          </a:xfrm>
          <a:prstGeom prst="rect">
            <a:avLst/>
          </a:prstGeom>
          <a:noFill/>
        </p:spPr>
        <p:txBody>
          <a:bodyPr wrap="square">
            <a:spAutoFit/>
          </a:bodyPr>
          <a:lstStyle/>
          <a:p>
            <a:pPr algn="ctr"/>
            <a:r>
              <a:rPr sz="2200" b="1" i="0">
                <a:solidFill>
                  <a:srgbClr val="08090F"/>
                </a:solidFill>
              </a:rPr>
              <a:t>189€/mois</a:t>
            </a:r>
          </a:p>
        </p:txBody>
      </p:sp>
      <p:sp>
        <p:nvSpPr>
          <p:cNvPr id="16" name="TextBox 15"/>
          <p:cNvSpPr txBox="1"/>
          <p:nvPr/>
        </p:nvSpPr>
        <p:spPr>
          <a:xfrm>
            <a:off x="4434840" y="2103120"/>
            <a:ext cx="3200400" cy="365760"/>
          </a:xfrm>
          <a:prstGeom prst="rect">
            <a:avLst/>
          </a:prstGeom>
          <a:noFill/>
        </p:spPr>
        <p:txBody>
          <a:bodyPr wrap="square">
            <a:spAutoFit/>
          </a:bodyPr>
          <a:lstStyle/>
          <a:p>
            <a:pPr algn="l"/>
            <a:r>
              <a:rPr sz="1050" b="0" i="0">
                <a:solidFill>
                  <a:srgbClr val="08090F"/>
                </a:solidFill>
              </a:rPr>
              <a:t>→  Jusqu'à 10 000 contacts</a:t>
            </a:r>
          </a:p>
        </p:txBody>
      </p:sp>
      <p:sp>
        <p:nvSpPr>
          <p:cNvPr id="17" name="TextBox 16"/>
          <p:cNvSpPr txBox="1"/>
          <p:nvPr/>
        </p:nvSpPr>
        <p:spPr>
          <a:xfrm>
            <a:off x="4434840" y="2578608"/>
            <a:ext cx="3200400" cy="365760"/>
          </a:xfrm>
          <a:prstGeom prst="rect">
            <a:avLst/>
          </a:prstGeom>
          <a:noFill/>
        </p:spPr>
        <p:txBody>
          <a:bodyPr wrap="square">
            <a:spAutoFit/>
          </a:bodyPr>
          <a:lstStyle/>
          <a:p>
            <a:pPr algn="l"/>
            <a:r>
              <a:rPr sz="1050" b="0" i="0">
                <a:solidFill>
                  <a:srgbClr val="08090F"/>
                </a:solidFill>
              </a:rPr>
              <a:t>→  Campagnes illimitées</a:t>
            </a:r>
          </a:p>
        </p:txBody>
      </p:sp>
      <p:sp>
        <p:nvSpPr>
          <p:cNvPr id="18" name="TextBox 17"/>
          <p:cNvSpPr txBox="1"/>
          <p:nvPr/>
        </p:nvSpPr>
        <p:spPr>
          <a:xfrm>
            <a:off x="4434840" y="3054096"/>
            <a:ext cx="3200400" cy="365760"/>
          </a:xfrm>
          <a:prstGeom prst="rect">
            <a:avLst/>
          </a:prstGeom>
          <a:noFill/>
        </p:spPr>
        <p:txBody>
          <a:bodyPr wrap="square">
            <a:spAutoFit/>
          </a:bodyPr>
          <a:lstStyle/>
          <a:p>
            <a:pPr algn="l"/>
            <a:r>
              <a:rPr sz="1050" b="0" i="0">
                <a:solidFill>
                  <a:srgbClr val="08090F"/>
                </a:solidFill>
              </a:rPr>
              <a:t>→  10 modules IA</a:t>
            </a:r>
          </a:p>
        </p:txBody>
      </p:sp>
      <p:sp>
        <p:nvSpPr>
          <p:cNvPr id="19" name="TextBox 18"/>
          <p:cNvSpPr txBox="1"/>
          <p:nvPr/>
        </p:nvSpPr>
        <p:spPr>
          <a:xfrm>
            <a:off x="4434840" y="3529584"/>
            <a:ext cx="3200400" cy="365760"/>
          </a:xfrm>
          <a:prstGeom prst="rect">
            <a:avLst/>
          </a:prstGeom>
          <a:noFill/>
        </p:spPr>
        <p:txBody>
          <a:bodyPr wrap="square">
            <a:spAutoFit/>
          </a:bodyPr>
          <a:lstStyle/>
          <a:p>
            <a:pPr algn="l"/>
            <a:r>
              <a:rPr sz="1050" b="0" i="0">
                <a:solidFill>
                  <a:srgbClr val="08090F"/>
                </a:solidFill>
              </a:rPr>
              <a:t>→  Autopilot inclus</a:t>
            </a:r>
          </a:p>
        </p:txBody>
      </p:sp>
      <p:sp>
        <p:nvSpPr>
          <p:cNvPr id="20" name="TextBox 19"/>
          <p:cNvSpPr txBox="1"/>
          <p:nvPr/>
        </p:nvSpPr>
        <p:spPr>
          <a:xfrm>
            <a:off x="4297680" y="5193792"/>
            <a:ext cx="3474720" cy="274320"/>
          </a:xfrm>
          <a:prstGeom prst="rect">
            <a:avLst/>
          </a:prstGeom>
          <a:noFill/>
        </p:spPr>
        <p:txBody>
          <a:bodyPr wrap="square">
            <a:spAutoFit/>
          </a:bodyPr>
          <a:lstStyle/>
          <a:p>
            <a:pPr algn="ctr"/>
            <a:r>
              <a:rPr sz="1000" b="1" i="0">
                <a:solidFill>
                  <a:srgbClr val="08090F"/>
                </a:solidFill>
              </a:rPr>
              <a:t>★ RECOMMANDÉ</a:t>
            </a:r>
          </a:p>
        </p:txBody>
      </p:sp>
      <p:sp>
        <p:nvSpPr>
          <p:cNvPr id="21" name="Rectangle 20"/>
          <p:cNvSpPr/>
          <p:nvPr/>
        </p:nvSpPr>
        <p:spPr>
          <a:xfrm>
            <a:off x="8138160" y="1005840"/>
            <a:ext cx="3474720" cy="438912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138160" y="1097280"/>
            <a:ext cx="3474720" cy="365760"/>
          </a:xfrm>
          <a:prstGeom prst="rect">
            <a:avLst/>
          </a:prstGeom>
          <a:noFill/>
        </p:spPr>
        <p:txBody>
          <a:bodyPr wrap="square">
            <a:spAutoFit/>
          </a:bodyPr>
          <a:lstStyle/>
          <a:p>
            <a:pPr algn="ctr"/>
            <a:r>
              <a:rPr sz="1600" b="1" i="0">
                <a:solidFill>
                  <a:srgbClr val="EEF2FF"/>
                </a:solidFill>
              </a:rPr>
              <a:t>Enterprise</a:t>
            </a:r>
          </a:p>
        </p:txBody>
      </p:sp>
      <p:sp>
        <p:nvSpPr>
          <p:cNvPr id="23" name="TextBox 22"/>
          <p:cNvSpPr txBox="1"/>
          <p:nvPr/>
        </p:nvSpPr>
        <p:spPr>
          <a:xfrm>
            <a:off x="8138160" y="1536192"/>
            <a:ext cx="3474720" cy="457200"/>
          </a:xfrm>
          <a:prstGeom prst="rect">
            <a:avLst/>
          </a:prstGeom>
          <a:noFill/>
        </p:spPr>
        <p:txBody>
          <a:bodyPr wrap="square">
            <a:spAutoFit/>
          </a:bodyPr>
          <a:lstStyle/>
          <a:p>
            <a:pPr algn="ctr"/>
            <a:r>
              <a:rPr sz="2200" b="1" i="0">
                <a:solidFill>
                  <a:srgbClr val="E07D3C"/>
                </a:solidFill>
              </a:rPr>
              <a:t>Sur devis</a:t>
            </a:r>
          </a:p>
        </p:txBody>
      </p:sp>
      <p:sp>
        <p:nvSpPr>
          <p:cNvPr id="24" name="TextBox 23"/>
          <p:cNvSpPr txBox="1"/>
          <p:nvPr/>
        </p:nvSpPr>
        <p:spPr>
          <a:xfrm>
            <a:off x="8275320" y="2103120"/>
            <a:ext cx="3200400" cy="365760"/>
          </a:xfrm>
          <a:prstGeom prst="rect">
            <a:avLst/>
          </a:prstGeom>
          <a:noFill/>
        </p:spPr>
        <p:txBody>
          <a:bodyPr wrap="square">
            <a:spAutoFit/>
          </a:bodyPr>
          <a:lstStyle/>
          <a:p>
            <a:pPr algn="l"/>
            <a:r>
              <a:rPr sz="1050" b="0" i="0">
                <a:solidFill>
                  <a:srgbClr val="8B94B0"/>
                </a:solidFill>
              </a:rPr>
              <a:t>→  Contacts illimités</a:t>
            </a:r>
          </a:p>
        </p:txBody>
      </p:sp>
      <p:sp>
        <p:nvSpPr>
          <p:cNvPr id="25" name="TextBox 24"/>
          <p:cNvSpPr txBox="1"/>
          <p:nvPr/>
        </p:nvSpPr>
        <p:spPr>
          <a:xfrm>
            <a:off x="8275320" y="2578608"/>
            <a:ext cx="3200400" cy="365760"/>
          </a:xfrm>
          <a:prstGeom prst="rect">
            <a:avLst/>
          </a:prstGeom>
          <a:noFill/>
        </p:spPr>
        <p:txBody>
          <a:bodyPr wrap="square">
            <a:spAutoFit/>
          </a:bodyPr>
          <a:lstStyle/>
          <a:p>
            <a:pPr algn="l"/>
            <a:r>
              <a:rPr sz="1050" b="0" i="0">
                <a:solidFill>
                  <a:srgbClr val="8B94B0"/>
                </a:solidFill>
              </a:rPr>
              <a:t>→  SLA garanti</a:t>
            </a:r>
          </a:p>
        </p:txBody>
      </p:sp>
      <p:sp>
        <p:nvSpPr>
          <p:cNvPr id="26" name="TextBox 25"/>
          <p:cNvSpPr txBox="1"/>
          <p:nvPr/>
        </p:nvSpPr>
        <p:spPr>
          <a:xfrm>
            <a:off x="8275320" y="3054096"/>
            <a:ext cx="3200400" cy="365760"/>
          </a:xfrm>
          <a:prstGeom prst="rect">
            <a:avLst/>
          </a:prstGeom>
          <a:noFill/>
        </p:spPr>
        <p:txBody>
          <a:bodyPr wrap="square">
            <a:spAutoFit/>
          </a:bodyPr>
          <a:lstStyle/>
          <a:p>
            <a:pPr algn="l"/>
            <a:r>
              <a:rPr sz="1050" b="0" i="0">
                <a:solidFill>
                  <a:srgbClr val="8B94B0"/>
                </a:solidFill>
              </a:rPr>
              <a:t>→  Onboarding dédié</a:t>
            </a:r>
          </a:p>
        </p:txBody>
      </p:sp>
      <p:sp>
        <p:nvSpPr>
          <p:cNvPr id="27" name="TextBox 26"/>
          <p:cNvSpPr txBox="1"/>
          <p:nvPr/>
        </p:nvSpPr>
        <p:spPr>
          <a:xfrm>
            <a:off x="8275320" y="3529584"/>
            <a:ext cx="3200400" cy="365760"/>
          </a:xfrm>
          <a:prstGeom prst="rect">
            <a:avLst/>
          </a:prstGeom>
          <a:noFill/>
        </p:spPr>
        <p:txBody>
          <a:bodyPr wrap="square">
            <a:spAutoFit/>
          </a:bodyPr>
          <a:lstStyle/>
          <a:p>
            <a:pPr algn="l"/>
            <a:r>
              <a:rPr sz="1050" b="0" i="0">
                <a:solidFill>
                  <a:srgbClr val="8B94B0"/>
                </a:solidFill>
              </a:rPr>
              <a:t>→  API access</a:t>
            </a:r>
          </a:p>
        </p:txBody>
      </p:sp>
      <p:sp>
        <p:nvSpPr>
          <p:cNvPr id="28" name="Rectangle 27"/>
          <p:cNvSpPr/>
          <p:nvPr/>
        </p:nvSpPr>
        <p:spPr>
          <a:xfrm>
            <a:off x="457200" y="5623560"/>
            <a:ext cx="2743200" cy="731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457200" y="5687568"/>
            <a:ext cx="2743200" cy="365760"/>
          </a:xfrm>
          <a:prstGeom prst="rect">
            <a:avLst/>
          </a:prstGeom>
          <a:noFill/>
        </p:spPr>
        <p:txBody>
          <a:bodyPr wrap="square">
            <a:spAutoFit/>
          </a:bodyPr>
          <a:lstStyle/>
          <a:p>
            <a:pPr algn="ctr"/>
            <a:r>
              <a:rPr sz="1800" b="1" i="0">
                <a:solidFill>
                  <a:srgbClr val="E07D3C"/>
                </a:solidFill>
              </a:rPr>
              <a:t>117K</a:t>
            </a:r>
          </a:p>
        </p:txBody>
      </p:sp>
      <p:sp>
        <p:nvSpPr>
          <p:cNvPr id="30" name="TextBox 29"/>
          <p:cNvSpPr txBox="1"/>
          <p:nvPr/>
        </p:nvSpPr>
        <p:spPr>
          <a:xfrm>
            <a:off x="457200" y="6062472"/>
            <a:ext cx="2743200" cy="228600"/>
          </a:xfrm>
          <a:prstGeom prst="rect">
            <a:avLst/>
          </a:prstGeom>
          <a:noFill/>
        </p:spPr>
        <p:txBody>
          <a:bodyPr wrap="square">
            <a:spAutoFit/>
          </a:bodyPr>
          <a:lstStyle/>
          <a:p>
            <a:pPr algn="ctr"/>
            <a:r>
              <a:rPr sz="900" b="0" i="0">
                <a:solidFill>
                  <a:srgbClr val="8B94B0"/>
                </a:solidFill>
              </a:rPr>
              <a:t>Professionnels France P1</a:t>
            </a:r>
          </a:p>
        </p:txBody>
      </p:sp>
      <p:sp>
        <p:nvSpPr>
          <p:cNvPr id="31" name="Rectangle 30"/>
          <p:cNvSpPr/>
          <p:nvPr/>
        </p:nvSpPr>
        <p:spPr>
          <a:xfrm>
            <a:off x="3383280" y="5623560"/>
            <a:ext cx="2743200" cy="731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3383280" y="5687568"/>
            <a:ext cx="2743200" cy="365760"/>
          </a:xfrm>
          <a:prstGeom prst="rect">
            <a:avLst/>
          </a:prstGeom>
          <a:noFill/>
        </p:spPr>
        <p:txBody>
          <a:bodyPr wrap="square">
            <a:spAutoFit/>
          </a:bodyPr>
          <a:lstStyle/>
          <a:p>
            <a:pPr algn="ctr"/>
            <a:r>
              <a:rPr sz="1800" b="1" i="0">
                <a:solidFill>
                  <a:srgbClr val="E07D3C"/>
                </a:solidFill>
              </a:rPr>
              <a:t>LTV 47K€</a:t>
            </a:r>
          </a:p>
        </p:txBody>
      </p:sp>
      <p:sp>
        <p:nvSpPr>
          <p:cNvPr id="33" name="TextBox 32"/>
          <p:cNvSpPr txBox="1"/>
          <p:nvPr/>
        </p:nvSpPr>
        <p:spPr>
          <a:xfrm>
            <a:off x="3383280" y="6062472"/>
            <a:ext cx="2743200" cy="228600"/>
          </a:xfrm>
          <a:prstGeom prst="rect">
            <a:avLst/>
          </a:prstGeom>
          <a:noFill/>
        </p:spPr>
        <p:txBody>
          <a:bodyPr wrap="square">
            <a:spAutoFit/>
          </a:bodyPr>
          <a:lstStyle/>
          <a:p>
            <a:pPr algn="ctr"/>
            <a:r>
              <a:rPr sz="900" b="0" i="0">
                <a:solidFill>
                  <a:srgbClr val="8B94B0"/>
                </a:solidFill>
              </a:rPr>
              <a:t>Plan Pro · 25 ans</a:t>
            </a:r>
          </a:p>
        </p:txBody>
      </p:sp>
      <p:sp>
        <p:nvSpPr>
          <p:cNvPr id="34" name="Rectangle 33"/>
          <p:cNvSpPr/>
          <p:nvPr/>
        </p:nvSpPr>
        <p:spPr>
          <a:xfrm>
            <a:off x="6309360" y="5623560"/>
            <a:ext cx="2743200" cy="731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6309360" y="5687568"/>
            <a:ext cx="2743200" cy="365760"/>
          </a:xfrm>
          <a:prstGeom prst="rect">
            <a:avLst/>
          </a:prstGeom>
          <a:noFill/>
        </p:spPr>
        <p:txBody>
          <a:bodyPr wrap="square">
            <a:spAutoFit/>
          </a:bodyPr>
          <a:lstStyle/>
          <a:p>
            <a:pPr algn="ctr"/>
            <a:r>
              <a:rPr sz="1800" b="1" i="0">
                <a:solidFill>
                  <a:srgbClr val="E07D3C"/>
                </a:solidFill>
              </a:rPr>
              <a:t>CAC 150-300€</a:t>
            </a:r>
          </a:p>
        </p:txBody>
      </p:sp>
      <p:sp>
        <p:nvSpPr>
          <p:cNvPr id="36" name="TextBox 35"/>
          <p:cNvSpPr txBox="1"/>
          <p:nvPr/>
        </p:nvSpPr>
        <p:spPr>
          <a:xfrm>
            <a:off x="6309360" y="6062472"/>
            <a:ext cx="2743200" cy="228600"/>
          </a:xfrm>
          <a:prstGeom prst="rect">
            <a:avLst/>
          </a:prstGeom>
          <a:noFill/>
        </p:spPr>
        <p:txBody>
          <a:bodyPr wrap="square">
            <a:spAutoFit/>
          </a:bodyPr>
          <a:lstStyle/>
          <a:p>
            <a:pPr algn="ctr"/>
            <a:r>
              <a:rPr sz="900" b="0" i="0">
                <a:solidFill>
                  <a:srgbClr val="8B94B0"/>
                </a:solidFill>
              </a:rPr>
              <a:t>Payback 2-3 mois</a:t>
            </a:r>
          </a:p>
        </p:txBody>
      </p:sp>
      <p:sp>
        <p:nvSpPr>
          <p:cNvPr id="37" name="Rectangle 36"/>
          <p:cNvSpPr/>
          <p:nvPr/>
        </p:nvSpPr>
        <p:spPr>
          <a:xfrm>
            <a:off x="9235440" y="5623560"/>
            <a:ext cx="2743200" cy="731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9235440" y="5687568"/>
            <a:ext cx="2743200" cy="365760"/>
          </a:xfrm>
          <a:prstGeom prst="rect">
            <a:avLst/>
          </a:prstGeom>
          <a:noFill/>
        </p:spPr>
        <p:txBody>
          <a:bodyPr wrap="square">
            <a:spAutoFit/>
          </a:bodyPr>
          <a:lstStyle/>
          <a:p>
            <a:pPr algn="ctr"/>
            <a:r>
              <a:rPr sz="1800" b="1" i="0">
                <a:solidFill>
                  <a:srgbClr val="E07D3C"/>
                </a:solidFill>
              </a:rPr>
              <a:t>2.1M€</a:t>
            </a:r>
          </a:p>
        </p:txBody>
      </p:sp>
      <p:sp>
        <p:nvSpPr>
          <p:cNvPr id="39" name="TextBox 38"/>
          <p:cNvSpPr txBox="1"/>
          <p:nvPr/>
        </p:nvSpPr>
        <p:spPr>
          <a:xfrm>
            <a:off x="9235440" y="6062472"/>
            <a:ext cx="2743200" cy="228600"/>
          </a:xfrm>
          <a:prstGeom prst="rect">
            <a:avLst/>
          </a:prstGeom>
          <a:noFill/>
        </p:spPr>
        <p:txBody>
          <a:bodyPr wrap="square">
            <a:spAutoFit/>
          </a:bodyPr>
          <a:lstStyle/>
          <a:p>
            <a:pPr algn="ctr"/>
            <a:r>
              <a:rPr sz="900" b="0" i="0">
                <a:solidFill>
                  <a:srgbClr val="8B94B0"/>
                </a:solidFill>
              </a:rPr>
              <a:t>ARR projeté M12</a:t>
            </a:r>
          </a:p>
        </p:txBody>
      </p:sp>
      <p:sp>
        <p:nvSpPr>
          <p:cNvPr id="40" name="Rectangle 39"/>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42" name="TextBox 41"/>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16/18</a:t>
            </a:r>
          </a:p>
        </p:txBody>
      </p:sp>
      <p:sp>
        <p:nvSpPr>
          <p:cNvPr id="43" name="Rectangle 42"/>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Roadmap produit</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De l'Alpha au scale EU</a:t>
            </a:r>
          </a:p>
        </p:txBody>
      </p:sp>
      <p:sp>
        <p:nvSpPr>
          <p:cNvPr id="6" name="Rectangle 5"/>
          <p:cNvSpPr/>
          <p:nvPr/>
        </p:nvSpPr>
        <p:spPr>
          <a:xfrm>
            <a:off x="365760" y="1005840"/>
            <a:ext cx="2834640" cy="5120640"/>
          </a:xfrm>
          <a:prstGeom prst="rect">
            <a:avLst/>
          </a:prstGeom>
          <a:solidFill>
            <a:srgbClr val="161A2C"/>
          </a:solidFill>
          <a:ln w="13716">
            <a:solidFill>
              <a:srgbClr val="10B98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514600" y="1033271"/>
            <a:ext cx="594360" cy="237744"/>
          </a:xfrm>
          <a:prstGeom prst="rect">
            <a:avLst/>
          </a:prstGeom>
          <a:noFill/>
        </p:spPr>
        <p:txBody>
          <a:bodyPr wrap="square">
            <a:spAutoFit/>
          </a:bodyPr>
          <a:lstStyle/>
          <a:p>
            <a:pPr algn="l"/>
            <a:r>
              <a:rPr sz="850" b="1" i="0">
                <a:solidFill>
                  <a:srgbClr val="08090F"/>
                </a:solidFill>
              </a:rPr>
              <a:t>NOW</a:t>
            </a:r>
          </a:p>
        </p:txBody>
      </p:sp>
      <p:sp>
        <p:nvSpPr>
          <p:cNvPr id="8" name="TextBox 7"/>
          <p:cNvSpPr txBox="1"/>
          <p:nvPr/>
        </p:nvSpPr>
        <p:spPr>
          <a:xfrm>
            <a:off x="365760" y="1078992"/>
            <a:ext cx="2834640" cy="365760"/>
          </a:xfrm>
          <a:prstGeom prst="rect">
            <a:avLst/>
          </a:prstGeom>
          <a:noFill/>
        </p:spPr>
        <p:txBody>
          <a:bodyPr wrap="square">
            <a:spAutoFit/>
          </a:bodyPr>
          <a:lstStyle/>
          <a:p>
            <a:pPr algn="ctr"/>
            <a:r>
              <a:rPr sz="1300" b="1" i="0">
                <a:solidFill>
                  <a:srgbClr val="10B981"/>
                </a:solidFill>
              </a:rPr>
              <a:t>M+4</a:t>
            </a:r>
          </a:p>
        </p:txBody>
      </p:sp>
      <p:sp>
        <p:nvSpPr>
          <p:cNvPr id="9" name="TextBox 8"/>
          <p:cNvSpPr txBox="1"/>
          <p:nvPr/>
        </p:nvSpPr>
        <p:spPr>
          <a:xfrm>
            <a:off x="365760" y="1490472"/>
            <a:ext cx="2834640" cy="365760"/>
          </a:xfrm>
          <a:prstGeom prst="rect">
            <a:avLst/>
          </a:prstGeom>
          <a:noFill/>
        </p:spPr>
        <p:txBody>
          <a:bodyPr wrap="square">
            <a:spAutoFit/>
          </a:bodyPr>
          <a:lstStyle/>
          <a:p>
            <a:pPr algn="ctr"/>
            <a:r>
              <a:rPr sz="1100" b="0" i="0">
                <a:solidFill>
                  <a:srgbClr val="10B981"/>
                </a:solidFill>
              </a:rPr>
              <a:t>Beta publique</a:t>
            </a:r>
          </a:p>
        </p:txBody>
      </p:sp>
      <p:sp>
        <p:nvSpPr>
          <p:cNvPr id="10" name="TextBox 9"/>
          <p:cNvSpPr txBox="1"/>
          <p:nvPr/>
        </p:nvSpPr>
        <p:spPr>
          <a:xfrm>
            <a:off x="475488" y="2011680"/>
            <a:ext cx="2606040" cy="502920"/>
          </a:xfrm>
          <a:prstGeom prst="rect">
            <a:avLst/>
          </a:prstGeom>
          <a:noFill/>
        </p:spPr>
        <p:txBody>
          <a:bodyPr wrap="square">
            <a:spAutoFit/>
          </a:bodyPr>
          <a:lstStyle/>
          <a:p>
            <a:pPr algn="l"/>
            <a:r>
              <a:rPr sz="1050" b="0" i="0">
                <a:solidFill>
                  <a:srgbClr val="8B94B0"/>
                </a:solidFill>
              </a:rPr>
              <a:t>→  250 cabinets cibles France</a:t>
            </a:r>
          </a:p>
        </p:txBody>
      </p:sp>
      <p:sp>
        <p:nvSpPr>
          <p:cNvPr id="11" name="TextBox 10"/>
          <p:cNvSpPr txBox="1"/>
          <p:nvPr/>
        </p:nvSpPr>
        <p:spPr>
          <a:xfrm>
            <a:off x="475488" y="2633472"/>
            <a:ext cx="2606040" cy="502920"/>
          </a:xfrm>
          <a:prstGeom prst="rect">
            <a:avLst/>
          </a:prstGeom>
          <a:noFill/>
        </p:spPr>
        <p:txBody>
          <a:bodyPr wrap="square">
            <a:spAutoFit/>
          </a:bodyPr>
          <a:lstStyle/>
          <a:p>
            <a:pPr algn="l"/>
            <a:r>
              <a:rPr sz="1050" b="0" i="0">
                <a:solidFill>
                  <a:srgbClr val="8B94B0"/>
                </a:solidFill>
              </a:rPr>
              <a:t>→  ABM avocats Paris + Lyon</a:t>
            </a:r>
          </a:p>
        </p:txBody>
      </p:sp>
      <p:sp>
        <p:nvSpPr>
          <p:cNvPr id="12" name="TextBox 11"/>
          <p:cNvSpPr txBox="1"/>
          <p:nvPr/>
        </p:nvSpPr>
        <p:spPr>
          <a:xfrm>
            <a:off x="475488" y="3255264"/>
            <a:ext cx="2606040" cy="502920"/>
          </a:xfrm>
          <a:prstGeom prst="rect">
            <a:avLst/>
          </a:prstGeom>
          <a:noFill/>
        </p:spPr>
        <p:txBody>
          <a:bodyPr wrap="square">
            <a:spAutoFit/>
          </a:bodyPr>
          <a:lstStyle/>
          <a:p>
            <a:pPr algn="l"/>
            <a:r>
              <a:rPr sz="1050" b="0" i="0">
                <a:solidFill>
                  <a:srgbClr val="8B94B0"/>
                </a:solidFill>
              </a:rPr>
              <a:t>→  Lancement campagne LinkedIn</a:t>
            </a:r>
          </a:p>
        </p:txBody>
      </p:sp>
      <p:sp>
        <p:nvSpPr>
          <p:cNvPr id="13" name="TextBox 12"/>
          <p:cNvSpPr txBox="1"/>
          <p:nvPr/>
        </p:nvSpPr>
        <p:spPr>
          <a:xfrm>
            <a:off x="475488" y="3877056"/>
            <a:ext cx="2606040" cy="502920"/>
          </a:xfrm>
          <a:prstGeom prst="rect">
            <a:avLst/>
          </a:prstGeom>
          <a:noFill/>
        </p:spPr>
        <p:txBody>
          <a:bodyPr wrap="square">
            <a:spAutoFit/>
          </a:bodyPr>
          <a:lstStyle/>
          <a:p>
            <a:pPr algn="l"/>
            <a:r>
              <a:rPr sz="1050" b="0" i="0">
                <a:solidFill>
                  <a:srgbClr val="8B94B0"/>
                </a:solidFill>
              </a:rPr>
              <a:t>→  Certif. ANSSI en cours</a:t>
            </a:r>
          </a:p>
        </p:txBody>
      </p:sp>
      <p:sp>
        <p:nvSpPr>
          <p:cNvPr id="14" name="Rectangle 13"/>
          <p:cNvSpPr/>
          <p:nvPr/>
        </p:nvSpPr>
        <p:spPr>
          <a:xfrm>
            <a:off x="3310128" y="1005840"/>
            <a:ext cx="2834640" cy="512064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458968" y="1033271"/>
            <a:ext cx="594360" cy="237744"/>
          </a:xfrm>
          <a:prstGeom prst="rect">
            <a:avLst/>
          </a:prstGeom>
          <a:noFill/>
        </p:spPr>
        <p:txBody>
          <a:bodyPr wrap="square">
            <a:spAutoFit/>
          </a:bodyPr>
          <a:lstStyle/>
          <a:p>
            <a:pPr algn="l"/>
            <a:r>
              <a:rPr sz="850" b="1" i="0">
                <a:solidFill>
                  <a:srgbClr val="8B94B0"/>
                </a:solidFill>
              </a:rPr>
              <a:t>Q4</a:t>
            </a:r>
          </a:p>
        </p:txBody>
      </p:sp>
      <p:sp>
        <p:nvSpPr>
          <p:cNvPr id="16" name="TextBox 15"/>
          <p:cNvSpPr txBox="1"/>
          <p:nvPr/>
        </p:nvSpPr>
        <p:spPr>
          <a:xfrm>
            <a:off x="3310128" y="1078992"/>
            <a:ext cx="2834640" cy="365760"/>
          </a:xfrm>
          <a:prstGeom prst="rect">
            <a:avLst/>
          </a:prstGeom>
          <a:noFill/>
        </p:spPr>
        <p:txBody>
          <a:bodyPr wrap="square">
            <a:spAutoFit/>
          </a:bodyPr>
          <a:lstStyle/>
          <a:p>
            <a:pPr algn="ctr"/>
            <a:r>
              <a:rPr sz="1300" b="1" i="0">
                <a:solidFill>
                  <a:srgbClr val="E07D3C"/>
                </a:solidFill>
              </a:rPr>
              <a:t>M+6</a:t>
            </a:r>
          </a:p>
        </p:txBody>
      </p:sp>
      <p:sp>
        <p:nvSpPr>
          <p:cNvPr id="17" name="TextBox 16"/>
          <p:cNvSpPr txBox="1"/>
          <p:nvPr/>
        </p:nvSpPr>
        <p:spPr>
          <a:xfrm>
            <a:off x="3310128" y="1490472"/>
            <a:ext cx="2834640" cy="365760"/>
          </a:xfrm>
          <a:prstGeom prst="rect">
            <a:avLst/>
          </a:prstGeom>
          <a:noFill/>
        </p:spPr>
        <p:txBody>
          <a:bodyPr wrap="square">
            <a:spAutoFit/>
          </a:bodyPr>
          <a:lstStyle/>
          <a:p>
            <a:pPr algn="ctr"/>
            <a:r>
              <a:rPr sz="1100" b="0" i="0">
                <a:solidFill>
                  <a:srgbClr val="E07D3C"/>
                </a:solidFill>
              </a:rPr>
              <a:t>Closing Seed</a:t>
            </a:r>
          </a:p>
        </p:txBody>
      </p:sp>
      <p:sp>
        <p:nvSpPr>
          <p:cNvPr id="18" name="TextBox 17"/>
          <p:cNvSpPr txBox="1"/>
          <p:nvPr/>
        </p:nvSpPr>
        <p:spPr>
          <a:xfrm>
            <a:off x="3419856" y="2011680"/>
            <a:ext cx="2606040" cy="502920"/>
          </a:xfrm>
          <a:prstGeom prst="rect">
            <a:avLst/>
          </a:prstGeom>
          <a:noFill/>
        </p:spPr>
        <p:txBody>
          <a:bodyPr wrap="square">
            <a:spAutoFit/>
          </a:bodyPr>
          <a:lstStyle/>
          <a:p>
            <a:pPr algn="l"/>
            <a:r>
              <a:rPr sz="1050" b="0" i="0">
                <a:solidFill>
                  <a:srgbClr val="8B94B0"/>
                </a:solidFill>
              </a:rPr>
              <a:t>→  ARR 200K€ confirmé</a:t>
            </a:r>
          </a:p>
        </p:txBody>
      </p:sp>
      <p:sp>
        <p:nvSpPr>
          <p:cNvPr id="19" name="TextBox 18"/>
          <p:cNvSpPr txBox="1"/>
          <p:nvPr/>
        </p:nvSpPr>
        <p:spPr>
          <a:xfrm>
            <a:off x="3419856" y="2633472"/>
            <a:ext cx="2606040" cy="502920"/>
          </a:xfrm>
          <a:prstGeom prst="rect">
            <a:avLst/>
          </a:prstGeom>
          <a:noFill/>
        </p:spPr>
        <p:txBody>
          <a:bodyPr wrap="square">
            <a:spAutoFit/>
          </a:bodyPr>
          <a:lstStyle/>
          <a:p>
            <a:pPr algn="l"/>
            <a:r>
              <a:rPr sz="1050" b="0" i="0">
                <a:solidFill>
                  <a:srgbClr val="8B94B0"/>
                </a:solidFill>
              </a:rPr>
              <a:t>→  Seed 500-800K€</a:t>
            </a:r>
          </a:p>
        </p:txBody>
      </p:sp>
      <p:sp>
        <p:nvSpPr>
          <p:cNvPr id="20" name="TextBox 19"/>
          <p:cNvSpPr txBox="1"/>
          <p:nvPr/>
        </p:nvSpPr>
        <p:spPr>
          <a:xfrm>
            <a:off x="3419856" y="3255264"/>
            <a:ext cx="2606040" cy="502920"/>
          </a:xfrm>
          <a:prstGeom prst="rect">
            <a:avLst/>
          </a:prstGeom>
          <a:noFill/>
        </p:spPr>
        <p:txBody>
          <a:bodyPr wrap="square">
            <a:spAutoFit/>
          </a:bodyPr>
          <a:lstStyle/>
          <a:p>
            <a:pPr algn="l"/>
            <a:r>
              <a:rPr sz="1050" b="0" i="0">
                <a:solidFill>
                  <a:srgbClr val="8B94B0"/>
                </a:solidFill>
              </a:rPr>
              <a:t>→  Cibles : Septeo · Brevo · LexisNexis</a:t>
            </a:r>
          </a:p>
        </p:txBody>
      </p:sp>
      <p:sp>
        <p:nvSpPr>
          <p:cNvPr id="21" name="TextBox 20"/>
          <p:cNvSpPr txBox="1"/>
          <p:nvPr/>
        </p:nvSpPr>
        <p:spPr>
          <a:xfrm>
            <a:off x="3419856" y="3877056"/>
            <a:ext cx="2606040" cy="502920"/>
          </a:xfrm>
          <a:prstGeom prst="rect">
            <a:avLst/>
          </a:prstGeom>
          <a:noFill/>
        </p:spPr>
        <p:txBody>
          <a:bodyPr wrap="square">
            <a:spAutoFit/>
          </a:bodyPr>
          <a:lstStyle/>
          <a:p>
            <a:pPr algn="l"/>
            <a:r>
              <a:rPr sz="1050" b="0" i="0">
                <a:solidFill>
                  <a:srgbClr val="8B94B0"/>
                </a:solidFill>
              </a:rPr>
              <a:t>→  Equipe : +1 Sales + 1 CS</a:t>
            </a:r>
          </a:p>
        </p:txBody>
      </p:sp>
      <p:sp>
        <p:nvSpPr>
          <p:cNvPr id="22" name="Rectangle 21"/>
          <p:cNvSpPr/>
          <p:nvPr/>
        </p:nvSpPr>
        <p:spPr>
          <a:xfrm>
            <a:off x="6254496" y="1005840"/>
            <a:ext cx="2834640" cy="5120640"/>
          </a:xfrm>
          <a:prstGeom prst="rect">
            <a:avLst/>
          </a:prstGeom>
          <a:solidFill>
            <a:srgbClr val="161A2C"/>
          </a:solidFill>
          <a:ln w="13716">
            <a:solidFill>
              <a:srgbClr val="EEF2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03336" y="1033271"/>
            <a:ext cx="594360" cy="237744"/>
          </a:xfrm>
          <a:prstGeom prst="rect">
            <a:avLst/>
          </a:prstGeom>
          <a:noFill/>
        </p:spPr>
        <p:txBody>
          <a:bodyPr wrap="square">
            <a:spAutoFit/>
          </a:bodyPr>
          <a:lstStyle/>
          <a:p>
            <a:pPr algn="l"/>
            <a:r>
              <a:rPr sz="850" b="1" i="0">
                <a:solidFill>
                  <a:srgbClr val="8B94B0"/>
                </a:solidFill>
              </a:rPr>
              <a:t>M12</a:t>
            </a:r>
          </a:p>
        </p:txBody>
      </p:sp>
      <p:sp>
        <p:nvSpPr>
          <p:cNvPr id="24" name="TextBox 23"/>
          <p:cNvSpPr txBox="1"/>
          <p:nvPr/>
        </p:nvSpPr>
        <p:spPr>
          <a:xfrm>
            <a:off x="6254496" y="1078992"/>
            <a:ext cx="2834640" cy="365760"/>
          </a:xfrm>
          <a:prstGeom prst="rect">
            <a:avLst/>
          </a:prstGeom>
          <a:noFill/>
        </p:spPr>
        <p:txBody>
          <a:bodyPr wrap="square">
            <a:spAutoFit/>
          </a:bodyPr>
          <a:lstStyle/>
          <a:p>
            <a:pPr algn="ctr"/>
            <a:r>
              <a:rPr sz="1300" b="1" i="0">
                <a:solidFill>
                  <a:srgbClr val="EEF2FF"/>
                </a:solidFill>
              </a:rPr>
              <a:t>M+12</a:t>
            </a:r>
          </a:p>
        </p:txBody>
      </p:sp>
      <p:sp>
        <p:nvSpPr>
          <p:cNvPr id="25" name="TextBox 24"/>
          <p:cNvSpPr txBox="1"/>
          <p:nvPr/>
        </p:nvSpPr>
        <p:spPr>
          <a:xfrm>
            <a:off x="6254496" y="1490472"/>
            <a:ext cx="2834640" cy="365760"/>
          </a:xfrm>
          <a:prstGeom prst="rect">
            <a:avLst/>
          </a:prstGeom>
          <a:noFill/>
        </p:spPr>
        <p:txBody>
          <a:bodyPr wrap="square">
            <a:spAutoFit/>
          </a:bodyPr>
          <a:lstStyle/>
          <a:p>
            <a:pPr algn="ctr"/>
            <a:r>
              <a:rPr sz="1100" b="0" i="0">
                <a:solidFill>
                  <a:srgbClr val="EEF2FF"/>
                </a:solidFill>
              </a:rPr>
              <a:t>ARR 2.1M€</a:t>
            </a:r>
          </a:p>
        </p:txBody>
      </p:sp>
      <p:sp>
        <p:nvSpPr>
          <p:cNvPr id="26" name="TextBox 25"/>
          <p:cNvSpPr txBox="1"/>
          <p:nvPr/>
        </p:nvSpPr>
        <p:spPr>
          <a:xfrm>
            <a:off x="6364224" y="2011680"/>
            <a:ext cx="2606040" cy="502920"/>
          </a:xfrm>
          <a:prstGeom prst="rect">
            <a:avLst/>
          </a:prstGeom>
          <a:noFill/>
        </p:spPr>
        <p:txBody>
          <a:bodyPr wrap="square">
            <a:spAutoFit/>
          </a:bodyPr>
          <a:lstStyle/>
          <a:p>
            <a:pPr algn="l"/>
            <a:r>
              <a:rPr sz="1050" b="0" i="0">
                <a:solidFill>
                  <a:srgbClr val="8B94B0"/>
                </a:solidFill>
              </a:rPr>
              <a:t>→  1 500 organisations clientes</a:t>
            </a:r>
          </a:p>
        </p:txBody>
      </p:sp>
      <p:sp>
        <p:nvSpPr>
          <p:cNvPr id="27" name="TextBox 26"/>
          <p:cNvSpPr txBox="1"/>
          <p:nvPr/>
        </p:nvSpPr>
        <p:spPr>
          <a:xfrm>
            <a:off x="6364224" y="2633472"/>
            <a:ext cx="2606040" cy="502920"/>
          </a:xfrm>
          <a:prstGeom prst="rect">
            <a:avLst/>
          </a:prstGeom>
          <a:noFill/>
        </p:spPr>
        <p:txBody>
          <a:bodyPr wrap="square">
            <a:spAutoFit/>
          </a:bodyPr>
          <a:lstStyle/>
          <a:p>
            <a:pPr algn="l"/>
            <a:r>
              <a:rPr sz="1050" b="0" i="0">
                <a:solidFill>
                  <a:srgbClr val="8B94B0"/>
                </a:solidFill>
              </a:rPr>
              <a:t>→  Expansion EU : Espagne</a:t>
            </a:r>
          </a:p>
        </p:txBody>
      </p:sp>
      <p:sp>
        <p:nvSpPr>
          <p:cNvPr id="28" name="TextBox 27"/>
          <p:cNvSpPr txBox="1"/>
          <p:nvPr/>
        </p:nvSpPr>
        <p:spPr>
          <a:xfrm>
            <a:off x="6364224" y="3255264"/>
            <a:ext cx="2606040" cy="502920"/>
          </a:xfrm>
          <a:prstGeom prst="rect">
            <a:avLst/>
          </a:prstGeom>
          <a:noFill/>
        </p:spPr>
        <p:txBody>
          <a:bodyPr wrap="square">
            <a:spAutoFit/>
          </a:bodyPr>
          <a:lstStyle/>
          <a:p>
            <a:pPr algn="l"/>
            <a:r>
              <a:rPr sz="1050" b="0" i="0">
                <a:solidFill>
                  <a:srgbClr val="8B94B0"/>
                </a:solidFill>
              </a:rPr>
              <a:t>→  NSM objectif &gt; 150 maintenu</a:t>
            </a:r>
          </a:p>
        </p:txBody>
      </p:sp>
      <p:sp>
        <p:nvSpPr>
          <p:cNvPr id="29" name="TextBox 28"/>
          <p:cNvSpPr txBox="1"/>
          <p:nvPr/>
        </p:nvSpPr>
        <p:spPr>
          <a:xfrm>
            <a:off x="6364224" y="3877056"/>
            <a:ext cx="2606040" cy="502920"/>
          </a:xfrm>
          <a:prstGeom prst="rect">
            <a:avLst/>
          </a:prstGeom>
          <a:noFill/>
        </p:spPr>
        <p:txBody>
          <a:bodyPr wrap="square">
            <a:spAutoFit/>
          </a:bodyPr>
          <a:lstStyle/>
          <a:p>
            <a:pPr algn="l"/>
            <a:r>
              <a:rPr sz="1050" b="0" i="0">
                <a:solidFill>
                  <a:srgbClr val="8B94B0"/>
                </a:solidFill>
              </a:rPr>
              <a:t>→  I18n PT livré</a:t>
            </a:r>
          </a:p>
        </p:txBody>
      </p:sp>
      <p:sp>
        <p:nvSpPr>
          <p:cNvPr id="30" name="Rectangle 29"/>
          <p:cNvSpPr/>
          <p:nvPr/>
        </p:nvSpPr>
        <p:spPr>
          <a:xfrm>
            <a:off x="9198864" y="1005840"/>
            <a:ext cx="2834640" cy="5120640"/>
          </a:xfrm>
          <a:prstGeom prst="rect">
            <a:avLst/>
          </a:prstGeom>
          <a:solidFill>
            <a:srgbClr val="161A2C"/>
          </a:solidFill>
          <a:ln w="13716">
            <a:solidFill>
              <a:srgbClr val="8B94B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11347704" y="1033271"/>
            <a:ext cx="594360" cy="237744"/>
          </a:xfrm>
          <a:prstGeom prst="rect">
            <a:avLst/>
          </a:prstGeom>
          <a:noFill/>
        </p:spPr>
        <p:txBody>
          <a:bodyPr wrap="square">
            <a:spAutoFit/>
          </a:bodyPr>
          <a:lstStyle/>
          <a:p>
            <a:pPr algn="l"/>
            <a:r>
              <a:rPr sz="850" b="1" i="0">
                <a:solidFill>
                  <a:srgbClr val="8B94B0"/>
                </a:solidFill>
              </a:rPr>
              <a:t>M24</a:t>
            </a:r>
          </a:p>
        </p:txBody>
      </p:sp>
      <p:sp>
        <p:nvSpPr>
          <p:cNvPr id="32" name="TextBox 31"/>
          <p:cNvSpPr txBox="1"/>
          <p:nvPr/>
        </p:nvSpPr>
        <p:spPr>
          <a:xfrm>
            <a:off x="9198864" y="1078992"/>
            <a:ext cx="2834640" cy="365760"/>
          </a:xfrm>
          <a:prstGeom prst="rect">
            <a:avLst/>
          </a:prstGeom>
          <a:noFill/>
        </p:spPr>
        <p:txBody>
          <a:bodyPr wrap="square">
            <a:spAutoFit/>
          </a:bodyPr>
          <a:lstStyle/>
          <a:p>
            <a:pPr algn="ctr"/>
            <a:r>
              <a:rPr sz="1300" b="1" i="0">
                <a:solidFill>
                  <a:srgbClr val="8B94B0"/>
                </a:solidFill>
              </a:rPr>
              <a:t>M+24</a:t>
            </a:r>
          </a:p>
        </p:txBody>
      </p:sp>
      <p:sp>
        <p:nvSpPr>
          <p:cNvPr id="33" name="TextBox 32"/>
          <p:cNvSpPr txBox="1"/>
          <p:nvPr/>
        </p:nvSpPr>
        <p:spPr>
          <a:xfrm>
            <a:off x="9198864" y="1490472"/>
            <a:ext cx="2834640" cy="365760"/>
          </a:xfrm>
          <a:prstGeom prst="rect">
            <a:avLst/>
          </a:prstGeom>
          <a:noFill/>
        </p:spPr>
        <p:txBody>
          <a:bodyPr wrap="square">
            <a:spAutoFit/>
          </a:bodyPr>
          <a:lstStyle/>
          <a:p>
            <a:pPr algn="ctr"/>
            <a:r>
              <a:rPr sz="1100" b="0" i="0">
                <a:solidFill>
                  <a:srgbClr val="8B94B0"/>
                </a:solidFill>
              </a:rPr>
              <a:t>Valeur 44-94M€</a:t>
            </a:r>
          </a:p>
        </p:txBody>
      </p:sp>
      <p:sp>
        <p:nvSpPr>
          <p:cNvPr id="34" name="TextBox 33"/>
          <p:cNvSpPr txBox="1"/>
          <p:nvPr/>
        </p:nvSpPr>
        <p:spPr>
          <a:xfrm>
            <a:off x="9308592" y="2011680"/>
            <a:ext cx="2606040" cy="502920"/>
          </a:xfrm>
          <a:prstGeom prst="rect">
            <a:avLst/>
          </a:prstGeom>
          <a:noFill/>
        </p:spPr>
        <p:txBody>
          <a:bodyPr wrap="square">
            <a:spAutoFit/>
          </a:bodyPr>
          <a:lstStyle/>
          <a:p>
            <a:pPr algn="l"/>
            <a:r>
              <a:rPr sz="1050" b="0" i="0">
                <a:solidFill>
                  <a:srgbClr val="8B94B0"/>
                </a:solidFill>
              </a:rPr>
              <a:t>→  5x-8x ARR · Acquisition stratégique</a:t>
            </a:r>
          </a:p>
        </p:txBody>
      </p:sp>
      <p:sp>
        <p:nvSpPr>
          <p:cNvPr id="35" name="TextBox 34"/>
          <p:cNvSpPr txBox="1"/>
          <p:nvPr/>
        </p:nvSpPr>
        <p:spPr>
          <a:xfrm>
            <a:off x="9308592" y="2633472"/>
            <a:ext cx="2606040" cy="502920"/>
          </a:xfrm>
          <a:prstGeom prst="rect">
            <a:avLst/>
          </a:prstGeom>
          <a:noFill/>
        </p:spPr>
        <p:txBody>
          <a:bodyPr wrap="square">
            <a:spAutoFit/>
          </a:bodyPr>
          <a:lstStyle/>
          <a:p>
            <a:pPr algn="l"/>
            <a:r>
              <a:rPr sz="1050" b="0" i="0">
                <a:solidFill>
                  <a:srgbClr val="8B94B0"/>
                </a:solidFill>
              </a:rPr>
              <a:t>→  Septeo ⭐⭐⭐⭐⭐</a:t>
            </a:r>
          </a:p>
        </p:txBody>
      </p:sp>
      <p:sp>
        <p:nvSpPr>
          <p:cNvPr id="36" name="TextBox 35"/>
          <p:cNvSpPr txBox="1"/>
          <p:nvPr/>
        </p:nvSpPr>
        <p:spPr>
          <a:xfrm>
            <a:off x="9308592" y="3255264"/>
            <a:ext cx="2606040" cy="502920"/>
          </a:xfrm>
          <a:prstGeom prst="rect">
            <a:avLst/>
          </a:prstGeom>
          <a:noFill/>
        </p:spPr>
        <p:txBody>
          <a:bodyPr wrap="square">
            <a:spAutoFit/>
          </a:bodyPr>
          <a:lstStyle/>
          <a:p>
            <a:pPr algn="l"/>
            <a:r>
              <a:rPr sz="1050" b="0" i="0">
                <a:solidFill>
                  <a:srgbClr val="8B94B0"/>
                </a:solidFill>
              </a:rPr>
              <a:t>→  Ou IPO seed series A</a:t>
            </a:r>
          </a:p>
        </p:txBody>
      </p:sp>
      <p:sp>
        <p:nvSpPr>
          <p:cNvPr id="37" name="TextBox 36"/>
          <p:cNvSpPr txBox="1"/>
          <p:nvPr/>
        </p:nvSpPr>
        <p:spPr>
          <a:xfrm>
            <a:off x="9308592" y="3877056"/>
            <a:ext cx="2606040" cy="502920"/>
          </a:xfrm>
          <a:prstGeom prst="rect">
            <a:avLst/>
          </a:prstGeom>
          <a:noFill/>
        </p:spPr>
        <p:txBody>
          <a:bodyPr wrap="square">
            <a:spAutoFit/>
          </a:bodyPr>
          <a:lstStyle/>
          <a:p>
            <a:pPr algn="l"/>
            <a:r>
              <a:rPr sz="1050" b="0" i="0">
                <a:solidFill>
                  <a:srgbClr val="8B94B0"/>
                </a:solidFill>
              </a:rPr>
              <a:t>→  UE : 5 pays couverts</a:t>
            </a:r>
          </a:p>
        </p:txBody>
      </p:sp>
      <p:sp>
        <p:nvSpPr>
          <p:cNvPr id="38" name="Rectangle 37"/>
          <p:cNvSpPr/>
          <p:nvPr/>
        </p:nvSpPr>
        <p:spPr>
          <a:xfrm>
            <a:off x="365760" y="6263640"/>
            <a:ext cx="11430000" cy="475488"/>
          </a:xfrm>
          <a:prstGeom prst="rect">
            <a:avLst/>
          </a:prstGeom>
          <a:solidFill>
            <a:srgbClr val="0E0A08"/>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548640" y="6355080"/>
            <a:ext cx="11064240" cy="292608"/>
          </a:xfrm>
          <a:prstGeom prst="rect">
            <a:avLst/>
          </a:prstGeom>
          <a:noFill/>
        </p:spPr>
        <p:txBody>
          <a:bodyPr wrap="square">
            <a:spAutoFit/>
          </a:bodyPr>
          <a:lstStyle/>
          <a:p>
            <a:pPr algn="l"/>
            <a:r>
              <a:rPr sz="1100" b="1" i="0">
                <a:solidFill>
                  <a:srgbClr val="EEF2FF"/>
                </a:solidFill>
              </a:rPr>
              <a:t>Prochaine milestone : Beta publique M+4 · 250 cabinets · ARR 200K€ confirmé</a:t>
            </a:r>
          </a:p>
        </p:txBody>
      </p:sp>
      <p:sp>
        <p:nvSpPr>
          <p:cNvPr id="40" name="Rectangle 39"/>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42" name="TextBox 41"/>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17/18</a:t>
            </a:r>
          </a:p>
        </p:txBody>
      </p:sp>
      <p:sp>
        <p:nvSpPr>
          <p:cNvPr id="43" name="Rectangle 42"/>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411480"/>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237744"/>
            <a:ext cx="12191695" cy="274320"/>
          </a:xfrm>
          <a:prstGeom prst="rect">
            <a:avLst/>
          </a:prstGeom>
          <a:noFill/>
        </p:spPr>
        <p:txBody>
          <a:bodyPr wrap="square">
            <a:spAutoFit/>
          </a:bodyPr>
          <a:lstStyle/>
          <a:p>
            <a:pPr algn="ctr"/>
            <a:r>
              <a:rPr sz="1200" b="1" i="0">
                <a:solidFill>
                  <a:srgbClr val="08090F"/>
                </a:solidFill>
              </a:rPr>
              <a:t>VONIXUX GROUP · HEREBO SAS</a:t>
            </a:r>
          </a:p>
        </p:txBody>
      </p:sp>
      <p:sp>
        <p:nvSpPr>
          <p:cNvPr id="5" name="TextBox 4"/>
          <p:cNvSpPr txBox="1"/>
          <p:nvPr/>
        </p:nvSpPr>
        <p:spPr>
          <a:xfrm>
            <a:off x="457200" y="914400"/>
            <a:ext cx="11247120" cy="640080"/>
          </a:xfrm>
          <a:prstGeom prst="rect">
            <a:avLst/>
          </a:prstGeom>
          <a:noFill/>
        </p:spPr>
        <p:txBody>
          <a:bodyPr wrap="square">
            <a:spAutoFit/>
          </a:bodyPr>
          <a:lstStyle/>
          <a:p>
            <a:pPr algn="ctr"/>
            <a:r>
              <a:rPr sz="4200" b="1" i="0">
                <a:solidFill>
                  <a:srgbClr val="E07D3C"/>
                </a:solidFill>
              </a:rPr>
              <a:t>▣ HEREBO</a:t>
            </a:r>
          </a:p>
        </p:txBody>
      </p:sp>
      <p:sp>
        <p:nvSpPr>
          <p:cNvPr id="6" name="TextBox 5"/>
          <p:cNvSpPr txBox="1"/>
          <p:nvPr/>
        </p:nvSpPr>
        <p:spPr>
          <a:xfrm>
            <a:off x="457200" y="1691640"/>
            <a:ext cx="11247120" cy="411480"/>
          </a:xfrm>
          <a:prstGeom prst="rect">
            <a:avLst/>
          </a:prstGeom>
          <a:noFill/>
        </p:spPr>
        <p:txBody>
          <a:bodyPr wrap="square">
            <a:spAutoFit/>
          </a:bodyPr>
          <a:lstStyle/>
          <a:p>
            <a:pPr algn="ctr"/>
            <a:r>
              <a:rPr sz="1500" b="0" i="0">
                <a:solidFill>
                  <a:srgbClr val="8B94B0"/>
                </a:solidFill>
              </a:rPr>
              <a:t>Email Marketing IA · Professions réglementées · Europe</a:t>
            </a:r>
          </a:p>
        </p:txBody>
      </p:sp>
      <p:sp>
        <p:nvSpPr>
          <p:cNvPr id="7" name="Rectangle 6"/>
          <p:cNvSpPr/>
          <p:nvPr/>
        </p:nvSpPr>
        <p:spPr>
          <a:xfrm>
            <a:off x="0" y="2240280"/>
            <a:ext cx="12191695" cy="36576"/>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7200" y="2377440"/>
            <a:ext cx="11247120" cy="411480"/>
          </a:xfrm>
          <a:prstGeom prst="rect">
            <a:avLst/>
          </a:prstGeom>
          <a:noFill/>
        </p:spPr>
        <p:txBody>
          <a:bodyPr wrap="square">
            <a:spAutoFit/>
          </a:bodyPr>
          <a:lstStyle/>
          <a:p>
            <a:pPr algn="ctr"/>
            <a:r>
              <a:rPr sz="1600" b="1" i="0">
                <a:solidFill>
                  <a:srgbClr val="EEF2FF"/>
                </a:solidFill>
              </a:rPr>
              <a:t>Abraham Yeboua — Fondateur VONIXUX GROUP</a:t>
            </a:r>
          </a:p>
        </p:txBody>
      </p:sp>
      <p:sp>
        <p:nvSpPr>
          <p:cNvPr id="9" name="TextBox 8"/>
          <p:cNvSpPr txBox="1"/>
          <p:nvPr/>
        </p:nvSpPr>
        <p:spPr>
          <a:xfrm>
            <a:off x="457200" y="2926080"/>
            <a:ext cx="11247120" cy="384048"/>
          </a:xfrm>
          <a:prstGeom prst="rect">
            <a:avLst/>
          </a:prstGeom>
          <a:noFill/>
        </p:spPr>
        <p:txBody>
          <a:bodyPr wrap="square">
            <a:spAutoFit/>
          </a:bodyPr>
          <a:lstStyle/>
          <a:p>
            <a:pPr algn="ctr"/>
            <a:r>
              <a:rPr sz="1300" b="0" i="0">
                <a:solidFill>
                  <a:srgbClr val="8B94B0"/>
                </a:solidFill>
              </a:rPr>
              <a:t>herebo.io · vonixux.group</a:t>
            </a:r>
          </a:p>
        </p:txBody>
      </p:sp>
      <p:sp>
        <p:nvSpPr>
          <p:cNvPr id="10" name="TextBox 9"/>
          <p:cNvSpPr txBox="1"/>
          <p:nvPr/>
        </p:nvSpPr>
        <p:spPr>
          <a:xfrm>
            <a:off x="457200" y="3429000"/>
            <a:ext cx="11247120" cy="384048"/>
          </a:xfrm>
          <a:prstGeom prst="rect">
            <a:avLst/>
          </a:prstGeom>
          <a:noFill/>
        </p:spPr>
        <p:txBody>
          <a:bodyPr wrap="square">
            <a:spAutoFit/>
          </a:bodyPr>
          <a:lstStyle/>
          <a:p>
            <a:pPr algn="ctr"/>
            <a:r>
              <a:rPr sz="1300" b="0" i="0">
                <a:solidFill>
                  <a:srgbClr val="8B94B0"/>
                </a:solidFill>
              </a:rPr>
              <a:t>Disponible : investisseurs HEREBO · partenariats · presse</a:t>
            </a:r>
          </a:p>
        </p:txBody>
      </p:sp>
      <p:sp>
        <p:nvSpPr>
          <p:cNvPr id="11" name="TextBox 10"/>
          <p:cNvSpPr txBox="1"/>
          <p:nvPr/>
        </p:nvSpPr>
        <p:spPr>
          <a:xfrm>
            <a:off x="457200" y="3931920"/>
            <a:ext cx="11247120" cy="384048"/>
          </a:xfrm>
          <a:prstGeom prst="rect">
            <a:avLst/>
          </a:prstGeom>
          <a:noFill/>
        </p:spPr>
        <p:txBody>
          <a:bodyPr wrap="square">
            <a:spAutoFit/>
          </a:bodyPr>
          <a:lstStyle/>
          <a:p>
            <a:pPr algn="ctr"/>
            <a:r>
              <a:rPr sz="1300" b="0" i="0">
                <a:solidFill>
                  <a:srgbClr val="8B94B0"/>
                </a:solidFill>
              </a:rPr>
              <a:t>HEREBO SAS · Marque déposée, validation INPI en cours · AWS Paris · Code S1 complet</a:t>
            </a:r>
          </a:p>
        </p:txBody>
      </p:sp>
      <p:sp>
        <p:nvSpPr>
          <p:cNvPr id="12" name="Rectangle 11"/>
          <p:cNvSpPr/>
          <p:nvPr/>
        </p:nvSpPr>
        <p:spPr>
          <a:xfrm>
            <a:off x="3200400" y="4297680"/>
            <a:ext cx="5760720" cy="6400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383280" y="4407408"/>
            <a:ext cx="5394960" cy="420624"/>
          </a:xfrm>
          <a:prstGeom prst="rect">
            <a:avLst/>
          </a:prstGeom>
          <a:noFill/>
        </p:spPr>
        <p:txBody>
          <a:bodyPr wrap="square">
            <a:spAutoFit/>
          </a:bodyPr>
          <a:lstStyle/>
          <a:p>
            <a:pPr algn="ctr"/>
            <a:r>
              <a:rPr sz="1300" b="0" i="1">
                <a:solidFill>
                  <a:srgbClr val="EEF2FF"/>
                </a:solidFill>
              </a:rPr>
              <a:t>"0 concurrent EU · Code livré · Déploiement en 48h"</a:t>
            </a:r>
          </a:p>
        </p:txBody>
      </p:sp>
      <p:sp>
        <p:nvSpPr>
          <p:cNvPr id="14" name="Rectangle 13"/>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16" name="TextBox 15"/>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HEREBO · DECK DEMO PRODUIT · Juillet 2026</a:t>
            </a:r>
          </a:p>
        </p:txBody>
      </p:sp>
      <p:sp>
        <p:nvSpPr>
          <p:cNvPr id="17" name="Rectangle 16"/>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8090F"/>
        </a:solidFill>
        <a:effectLst/>
      </p:bgPr>
    </p:bg>
    <p:spTree>
      <p:nvGrpSpPr>
        <p:cNvPr id="1" name=""/>
        <p:cNvGrpSpPr/>
        <p:nvPr/>
      </p:nvGrpSpPr>
      <p:grpSpPr/>
      <p:sp>
        <p:nvSpPr>
          <p:cNvPr id="2" name="Rectangle 1"/>
          <p:cNvSpPr/>
          <p:nvPr/>
        </p:nvSpPr>
        <p:spPr>
          <a:xfrm>
            <a:off x="0" y="0"/>
            <a:ext cx="12191695" cy="201168"/>
          </a:xfrm>
          <a:prstGeom prst="rect">
            <a:avLst/>
          </a:prstGeom>
          <a:solidFill>
            <a:srgbClr val="E07D3C"/>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8090F"/>
                </a:solidFill>
              </a:rPr>
              <a:t>DÉMONSTRATION — DONNÉES FICTIVES</a:t>
            </a:r>
          </a:p>
        </p:txBody>
      </p:sp>
      <p:sp>
        <p:nvSpPr>
          <p:cNvPr id="3" name="TextBox 2"/>
          <p:cNvSpPr txBox="1"/>
          <p:nvPr/>
        </p:nvSpPr>
        <p:spPr>
          <a:xfrm>
            <a:off x="457200" y="310896"/>
            <a:ext cx="11277295" cy="502920"/>
          </a:xfrm>
          <a:prstGeom prst="rect">
            <a:avLst/>
          </a:prstGeom>
          <a:noFill/>
        </p:spPr>
        <p:txBody>
          <a:bodyPr wrap="square">
            <a:spAutoFit/>
          </a:bodyPr>
          <a:lstStyle/>
          <a:p>
            <a:pPr algn="l"/>
            <a:r>
              <a:rPr sz="2600" b="1" i="0">
                <a:solidFill>
                  <a:srgbClr val="EEF2FF"/>
                </a:solidFill>
              </a:rPr>
              <a:t>Structure documentaire officielle</a:t>
            </a:r>
          </a:p>
        </p:txBody>
      </p:sp>
      <p:sp>
        <p:nvSpPr>
          <p:cNvPr id="4" name="TextBox 3"/>
          <p:cNvSpPr txBox="1"/>
          <p:nvPr/>
        </p:nvSpPr>
        <p:spPr>
          <a:xfrm>
            <a:off x="457200" y="786384"/>
            <a:ext cx="11277295" cy="320040"/>
          </a:xfrm>
          <a:prstGeom prst="rect">
            <a:avLst/>
          </a:prstGeom>
          <a:noFill/>
        </p:spPr>
        <p:txBody>
          <a:bodyPr wrap="square">
            <a:spAutoFit/>
          </a:bodyPr>
          <a:lstStyle/>
          <a:p>
            <a:pPr algn="l"/>
            <a:r>
              <a:rPr sz="1200" b="0" i="0">
                <a:solidFill>
                  <a:srgbClr val="8B94B0"/>
                </a:solidFill>
              </a:rPr>
              <a:t>VONIXUX GROUP · Classification des documents · Juillet 2026</a:t>
            </a:r>
          </a:p>
        </p:txBody>
      </p:sp>
      <p:sp>
        <p:nvSpPr>
          <p:cNvPr id="5" name="Rectangle 4"/>
          <p:cNvSpPr/>
          <p:nvPr/>
        </p:nvSpPr>
        <p:spPr>
          <a:xfrm>
            <a:off x="365760" y="1325880"/>
            <a:ext cx="11460175" cy="365760"/>
          </a:xfrm>
          <a:prstGeom prst="rect">
            <a:avLst/>
          </a:prstGeom>
          <a:solidFill>
            <a:srgbClr val="E07D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365760" y="1362456"/>
            <a:ext cx="2286000" cy="292608"/>
          </a:xfrm>
          <a:prstGeom prst="rect">
            <a:avLst/>
          </a:prstGeom>
          <a:noFill/>
        </p:spPr>
        <p:txBody>
          <a:bodyPr wrap="square">
            <a:spAutoFit/>
          </a:bodyPr>
          <a:lstStyle/>
          <a:p>
            <a:pPr algn="l"/>
            <a:r>
              <a:rPr sz="1100" b="1" i="0">
                <a:solidFill>
                  <a:srgbClr val="08090F"/>
                </a:solidFill>
              </a:rPr>
              <a:t>Niveau</a:t>
            </a:r>
          </a:p>
        </p:txBody>
      </p:sp>
      <p:sp>
        <p:nvSpPr>
          <p:cNvPr id="7" name="TextBox 6"/>
          <p:cNvSpPr txBox="1"/>
          <p:nvPr/>
        </p:nvSpPr>
        <p:spPr>
          <a:xfrm>
            <a:off x="2743200" y="1362456"/>
            <a:ext cx="2286000" cy="292608"/>
          </a:xfrm>
          <a:prstGeom prst="rect">
            <a:avLst/>
          </a:prstGeom>
          <a:noFill/>
        </p:spPr>
        <p:txBody>
          <a:bodyPr wrap="square">
            <a:spAutoFit/>
          </a:bodyPr>
          <a:lstStyle/>
          <a:p>
            <a:pPr algn="l"/>
            <a:r>
              <a:rPr sz="1100" b="1" i="0">
                <a:solidFill>
                  <a:srgbClr val="08090F"/>
                </a:solidFill>
              </a:rPr>
              <a:t>Usage</a:t>
            </a:r>
          </a:p>
        </p:txBody>
      </p:sp>
      <p:sp>
        <p:nvSpPr>
          <p:cNvPr id="8" name="TextBox 7"/>
          <p:cNvSpPr txBox="1"/>
          <p:nvPr/>
        </p:nvSpPr>
        <p:spPr>
          <a:xfrm>
            <a:off x="5120640" y="1362456"/>
            <a:ext cx="6339535" cy="292608"/>
          </a:xfrm>
          <a:prstGeom prst="rect">
            <a:avLst/>
          </a:prstGeom>
          <a:noFill/>
        </p:spPr>
        <p:txBody>
          <a:bodyPr wrap="square">
            <a:spAutoFit/>
          </a:bodyPr>
          <a:lstStyle/>
          <a:p>
            <a:pPr algn="l"/>
            <a:r>
              <a:rPr sz="1100" b="1" i="0">
                <a:solidFill>
                  <a:srgbClr val="08090F"/>
                </a:solidFill>
              </a:rPr>
              <a:t>Exemples</a:t>
            </a:r>
          </a:p>
        </p:txBody>
      </p:sp>
      <p:sp>
        <p:nvSpPr>
          <p:cNvPr id="9" name="Rectangle 8"/>
          <p:cNvSpPr/>
          <p:nvPr/>
        </p:nvSpPr>
        <p:spPr>
          <a:xfrm>
            <a:off x="365760" y="1737360"/>
            <a:ext cx="11460175" cy="713232"/>
          </a:xfrm>
          <a:prstGeom prst="rect">
            <a:avLst/>
          </a:prstGeom>
          <a:solidFill>
            <a:srgbClr val="1013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7200" y="1938528"/>
            <a:ext cx="2148840" cy="457200"/>
          </a:xfrm>
          <a:prstGeom prst="rect">
            <a:avLst/>
          </a:prstGeom>
          <a:noFill/>
        </p:spPr>
        <p:txBody>
          <a:bodyPr wrap="square">
            <a:spAutoFit/>
          </a:bodyPr>
          <a:lstStyle/>
          <a:p>
            <a:pPr algn="l"/>
            <a:r>
              <a:rPr sz="1100" b="1" i="0">
                <a:solidFill>
                  <a:srgbClr val="E07D3C"/>
                </a:solidFill>
              </a:rPr>
              <a:t>INTERNE</a:t>
            </a:r>
          </a:p>
        </p:txBody>
      </p:sp>
      <p:sp>
        <p:nvSpPr>
          <p:cNvPr id="11" name="TextBox 10"/>
          <p:cNvSpPr txBox="1"/>
          <p:nvPr/>
        </p:nvSpPr>
        <p:spPr>
          <a:xfrm>
            <a:off x="2834640" y="1938528"/>
            <a:ext cx="2148840" cy="457200"/>
          </a:xfrm>
          <a:prstGeom prst="rect">
            <a:avLst/>
          </a:prstGeom>
          <a:noFill/>
        </p:spPr>
        <p:txBody>
          <a:bodyPr wrap="square">
            <a:spAutoFit/>
          </a:bodyPr>
          <a:lstStyle/>
          <a:p>
            <a:pPr algn="l"/>
            <a:r>
              <a:rPr sz="1100" b="0" i="0">
                <a:solidFill>
                  <a:srgbClr val="EEF2FF"/>
                </a:solidFill>
              </a:rPr>
              <a:t>Confidentiel — jamais diffusé</a:t>
            </a:r>
          </a:p>
        </p:txBody>
      </p:sp>
      <p:sp>
        <p:nvSpPr>
          <p:cNvPr id="12" name="TextBox 11"/>
          <p:cNvSpPr txBox="1"/>
          <p:nvPr/>
        </p:nvSpPr>
        <p:spPr>
          <a:xfrm>
            <a:off x="5212079" y="1938528"/>
            <a:ext cx="6202375" cy="457200"/>
          </a:xfrm>
          <a:prstGeom prst="rect">
            <a:avLst/>
          </a:prstGeom>
          <a:noFill/>
        </p:spPr>
        <p:txBody>
          <a:bodyPr wrap="square">
            <a:spAutoFit/>
          </a:bodyPr>
          <a:lstStyle/>
          <a:p>
            <a:pPr algn="l"/>
            <a:r>
              <a:rPr sz="1050" b="0" i="0">
                <a:solidFill>
                  <a:srgbClr val="8B94B0"/>
                </a:solidFill>
              </a:rPr>
              <a:t>Analyse approfondie, scénarios E2E complets, portfolio de travail</a:t>
            </a:r>
          </a:p>
        </p:txBody>
      </p:sp>
      <p:sp>
        <p:nvSpPr>
          <p:cNvPr id="13" name="Rectangle 12"/>
          <p:cNvSpPr/>
          <p:nvPr/>
        </p:nvSpPr>
        <p:spPr>
          <a:xfrm>
            <a:off x="365760" y="2514600"/>
            <a:ext cx="11460175" cy="713232"/>
          </a:xfrm>
          <a:prstGeom prst="rect">
            <a:avLst/>
          </a:prstGeom>
          <a:solidFill>
            <a:srgbClr val="16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7200" y="2715768"/>
            <a:ext cx="2148840" cy="457200"/>
          </a:xfrm>
          <a:prstGeom prst="rect">
            <a:avLst/>
          </a:prstGeom>
          <a:noFill/>
        </p:spPr>
        <p:txBody>
          <a:bodyPr wrap="square">
            <a:spAutoFit/>
          </a:bodyPr>
          <a:lstStyle/>
          <a:p>
            <a:pPr algn="l"/>
            <a:r>
              <a:rPr sz="1100" b="1" i="0">
                <a:solidFill>
                  <a:srgbClr val="E07D3C"/>
                </a:solidFill>
              </a:rPr>
              <a:t>PUBLIABLE</a:t>
            </a:r>
          </a:p>
        </p:txBody>
      </p:sp>
      <p:sp>
        <p:nvSpPr>
          <p:cNvPr id="15" name="TextBox 14"/>
          <p:cNvSpPr txBox="1"/>
          <p:nvPr/>
        </p:nvSpPr>
        <p:spPr>
          <a:xfrm>
            <a:off x="2834640" y="2715768"/>
            <a:ext cx="2148840" cy="457200"/>
          </a:xfrm>
          <a:prstGeom prst="rect">
            <a:avLst/>
          </a:prstGeom>
          <a:noFill/>
        </p:spPr>
        <p:txBody>
          <a:bodyPr wrap="square">
            <a:spAutoFit/>
          </a:bodyPr>
          <a:lstStyle/>
          <a:p>
            <a:pPr algn="l"/>
            <a:r>
              <a:rPr sz="1100" b="0" i="0">
                <a:solidFill>
                  <a:srgbClr val="EEF2FF"/>
                </a:solidFill>
              </a:rPr>
              <a:t>Version officielle — diffusion externe</a:t>
            </a:r>
          </a:p>
        </p:txBody>
      </p:sp>
      <p:sp>
        <p:nvSpPr>
          <p:cNvPr id="16" name="TextBox 15"/>
          <p:cNvSpPr txBox="1"/>
          <p:nvPr/>
        </p:nvSpPr>
        <p:spPr>
          <a:xfrm>
            <a:off x="5212079" y="2715768"/>
            <a:ext cx="6202375" cy="457200"/>
          </a:xfrm>
          <a:prstGeom prst="rect">
            <a:avLst/>
          </a:prstGeom>
          <a:noFill/>
        </p:spPr>
        <p:txBody>
          <a:bodyPr wrap="square">
            <a:spAutoFit/>
          </a:bodyPr>
          <a:lstStyle/>
          <a:p>
            <a:pPr algn="l"/>
            <a:r>
              <a:rPr sz="1050" b="0" i="0">
                <a:solidFill>
                  <a:srgbClr val="8B94B0"/>
                </a:solidFill>
              </a:rPr>
              <a:t>Deck investisseur, portfolio fondateur, captures produit</a:t>
            </a:r>
          </a:p>
        </p:txBody>
      </p:sp>
      <p:sp>
        <p:nvSpPr>
          <p:cNvPr id="17" name="Rectangle 16"/>
          <p:cNvSpPr/>
          <p:nvPr/>
        </p:nvSpPr>
        <p:spPr>
          <a:xfrm>
            <a:off x="365760" y="3291839"/>
            <a:ext cx="11460175" cy="713232"/>
          </a:xfrm>
          <a:prstGeom prst="rect">
            <a:avLst/>
          </a:prstGeom>
          <a:solidFill>
            <a:srgbClr val="1013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57200" y="3493008"/>
            <a:ext cx="2148840" cy="457200"/>
          </a:xfrm>
          <a:prstGeom prst="rect">
            <a:avLst/>
          </a:prstGeom>
          <a:noFill/>
        </p:spPr>
        <p:txBody>
          <a:bodyPr wrap="square">
            <a:spAutoFit/>
          </a:bodyPr>
          <a:lstStyle/>
          <a:p>
            <a:pPr algn="l"/>
            <a:r>
              <a:rPr sz="1100" b="1" i="0">
                <a:solidFill>
                  <a:srgbClr val="E07D3C"/>
                </a:solidFill>
              </a:rPr>
              <a:t>DÉMO</a:t>
            </a:r>
          </a:p>
        </p:txBody>
      </p:sp>
      <p:sp>
        <p:nvSpPr>
          <p:cNvPr id="19" name="TextBox 18"/>
          <p:cNvSpPr txBox="1"/>
          <p:nvPr/>
        </p:nvSpPr>
        <p:spPr>
          <a:xfrm>
            <a:off x="2834640" y="3493008"/>
            <a:ext cx="2148840" cy="457200"/>
          </a:xfrm>
          <a:prstGeom prst="rect">
            <a:avLst/>
          </a:prstGeom>
          <a:noFill/>
        </p:spPr>
        <p:txBody>
          <a:bodyPr wrap="square">
            <a:spAutoFit/>
          </a:bodyPr>
          <a:lstStyle/>
          <a:p>
            <a:pPr algn="l"/>
            <a:r>
              <a:rPr sz="1100" b="0" i="0">
                <a:solidFill>
                  <a:srgbClr val="EEF2FF"/>
                </a:solidFill>
              </a:rPr>
              <a:t>Démonstration — données fictives</a:t>
            </a:r>
          </a:p>
        </p:txBody>
      </p:sp>
      <p:sp>
        <p:nvSpPr>
          <p:cNvPr id="20" name="TextBox 19"/>
          <p:cNvSpPr txBox="1"/>
          <p:nvPr/>
        </p:nvSpPr>
        <p:spPr>
          <a:xfrm>
            <a:off x="5212079" y="3493008"/>
            <a:ext cx="6202375" cy="457200"/>
          </a:xfrm>
          <a:prstGeom prst="rect">
            <a:avLst/>
          </a:prstGeom>
          <a:noFill/>
        </p:spPr>
        <p:txBody>
          <a:bodyPr wrap="square">
            <a:spAutoFit/>
          </a:bodyPr>
          <a:lstStyle/>
          <a:p>
            <a:pPr algn="l"/>
            <a:r>
              <a:rPr sz="1050" b="0" i="0">
                <a:solidFill>
                  <a:srgbClr val="8B94B0"/>
                </a:solidFill>
              </a:rPr>
              <a:t>Deck démo produit, scénarios anonymisés, captures d'écran</a:t>
            </a:r>
          </a:p>
        </p:txBody>
      </p:sp>
      <p:sp>
        <p:nvSpPr>
          <p:cNvPr id="21" name="Rectangle 20"/>
          <p:cNvSpPr/>
          <p:nvPr/>
        </p:nvSpPr>
        <p:spPr>
          <a:xfrm>
            <a:off x="365760" y="4206240"/>
            <a:ext cx="11460175" cy="1051560"/>
          </a:xfrm>
          <a:prstGeom prst="rect">
            <a:avLst/>
          </a:prstGeom>
          <a:solidFill>
            <a:srgbClr val="161A2C"/>
          </a:solidFill>
          <a:ln w="12700">
            <a:solidFill>
              <a:srgbClr val="E07D3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48640" y="4343400"/>
            <a:ext cx="11094415" cy="822960"/>
          </a:xfrm>
          <a:prstGeom prst="rect">
            <a:avLst/>
          </a:prstGeom>
          <a:noFill/>
        </p:spPr>
        <p:txBody>
          <a:bodyPr wrap="square">
            <a:spAutoFit/>
          </a:bodyPr>
          <a:lstStyle/>
          <a:p>
            <a:pPr algn="l"/>
            <a:r>
              <a:rPr sz="1100" b="0" i="0">
                <a:solidFill>
                  <a:srgbClr val="8B94B0"/>
                </a:solidFill>
              </a:rPr>
              <a:t>Chaque document porte un bandeau de classification visible en tête (PDF et PPTX). Cette structure garantit qu'aucun document confidentiel ne peut être diffusé par erreur, et que chaque interlocuteur reçoit une version cohérente avec son niveau d'accès.</a:t>
            </a:r>
          </a:p>
        </p:txBody>
      </p:sp>
      <p:sp>
        <p:nvSpPr>
          <p:cNvPr id="23" name="Rectangle 22"/>
          <p:cNvSpPr/>
          <p:nvPr/>
        </p:nvSpPr>
        <p:spPr>
          <a:xfrm>
            <a:off x="0" y="6565392"/>
            <a:ext cx="12191695" cy="292608"/>
          </a:xfrm>
          <a:prstGeom prst="rect">
            <a:avLst/>
          </a:prstGeom>
          <a:solidFill>
            <a:srgbClr val="161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25" name="TextBox 24"/>
          <p:cNvSpPr txBox="1"/>
          <p:nvPr/>
        </p:nvSpPr>
        <p:spPr>
          <a:xfrm>
            <a:off x="0" y="6574536"/>
            <a:ext cx="11917375" cy="256032"/>
          </a:xfrm>
          <a:prstGeom prst="rect">
            <a:avLst/>
          </a:prstGeom>
          <a:noFill/>
        </p:spPr>
        <p:txBody>
          <a:bodyPr wrap="square">
            <a:spAutoFit/>
          </a:bodyPr>
          <a:lstStyle/>
          <a:p>
            <a:pPr algn="r"/>
            <a:r>
              <a:rPr sz="1000" b="0" i="0">
                <a:solidFill>
                  <a:srgbClr val="8B94B0"/>
                </a:solidFill>
              </a:rPr>
              <a:t>DECK DÉMONSTRATION PRODUIT · Juillet 2026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Le problème</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117 000 professionnels réglementés en France qui ne peuvent pas utiliser Mailchimp</a:t>
            </a:r>
          </a:p>
        </p:txBody>
      </p:sp>
      <p:sp>
        <p:nvSpPr>
          <p:cNvPr id="6" name="Rectangle 5"/>
          <p:cNvSpPr/>
          <p:nvPr/>
        </p:nvSpPr>
        <p:spPr>
          <a:xfrm>
            <a:off x="365760" y="1005840"/>
            <a:ext cx="3749039" cy="256032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02920" y="1097280"/>
            <a:ext cx="3474720" cy="347472"/>
          </a:xfrm>
          <a:prstGeom prst="rect">
            <a:avLst/>
          </a:prstGeom>
          <a:noFill/>
        </p:spPr>
        <p:txBody>
          <a:bodyPr wrap="square">
            <a:spAutoFit/>
          </a:bodyPr>
          <a:lstStyle/>
          <a:p>
            <a:pPr algn="l"/>
            <a:r>
              <a:rPr sz="1300" b="1" i="0">
                <a:solidFill>
                  <a:srgbClr val="EEF2FF"/>
                </a:solidFill>
              </a:rPr>
              <a:t>Mailchimp &amp; Brevo</a:t>
            </a:r>
          </a:p>
        </p:txBody>
      </p:sp>
      <p:sp>
        <p:nvSpPr>
          <p:cNvPr id="8" name="TextBox 7"/>
          <p:cNvSpPr txBox="1"/>
          <p:nvPr/>
        </p:nvSpPr>
        <p:spPr>
          <a:xfrm>
            <a:off x="502920" y="1481328"/>
            <a:ext cx="3474720" cy="256032"/>
          </a:xfrm>
          <a:prstGeom prst="rect">
            <a:avLst/>
          </a:prstGeom>
          <a:noFill/>
        </p:spPr>
        <p:txBody>
          <a:bodyPr wrap="square">
            <a:spAutoFit/>
          </a:bodyPr>
          <a:lstStyle/>
          <a:p>
            <a:pPr algn="l"/>
            <a:r>
              <a:rPr sz="1100" b="0" i="0">
                <a:solidFill>
                  <a:srgbClr val="E07D3C"/>
                </a:solidFill>
              </a:rPr>
              <a:t>Cloud Act US 2018</a:t>
            </a:r>
          </a:p>
        </p:txBody>
      </p:sp>
      <p:sp>
        <p:nvSpPr>
          <p:cNvPr id="9" name="TextBox 8"/>
          <p:cNvSpPr txBox="1"/>
          <p:nvPr/>
        </p:nvSpPr>
        <p:spPr>
          <a:xfrm>
            <a:off x="502920" y="1810512"/>
            <a:ext cx="3474720" cy="1554480"/>
          </a:xfrm>
          <a:prstGeom prst="rect">
            <a:avLst/>
          </a:prstGeom>
          <a:noFill/>
        </p:spPr>
        <p:txBody>
          <a:bodyPr wrap="square">
            <a:spAutoFit/>
          </a:bodyPr>
          <a:lstStyle/>
          <a:p>
            <a:pPr algn="l"/>
            <a:r>
              <a:rPr sz="1050" b="0" i="0">
                <a:solidFill>
                  <a:srgbClr val="8B94B0"/>
                </a:solidFill>
              </a:rPr>
              <a:t>Les données clients traitement aux USA — interdit pour les professions soumises au secret professionnel.</a:t>
            </a:r>
          </a:p>
        </p:txBody>
      </p:sp>
      <p:sp>
        <p:nvSpPr>
          <p:cNvPr id="10" name="TextBox 9"/>
          <p:cNvSpPr txBox="1"/>
          <p:nvPr/>
        </p:nvSpPr>
        <p:spPr>
          <a:xfrm>
            <a:off x="502920" y="3337560"/>
            <a:ext cx="274320" cy="256032"/>
          </a:xfrm>
          <a:prstGeom prst="rect">
            <a:avLst/>
          </a:prstGeom>
          <a:noFill/>
        </p:spPr>
        <p:txBody>
          <a:bodyPr wrap="square">
            <a:spAutoFit/>
          </a:bodyPr>
          <a:lstStyle/>
          <a:p>
            <a:pPr algn="l"/>
            <a:r>
              <a:rPr sz="1600" b="1" i="0">
                <a:solidFill>
                  <a:srgbClr val="EF4444"/>
                </a:solidFill>
              </a:rPr>
              <a:t>✗</a:t>
            </a:r>
          </a:p>
        </p:txBody>
      </p:sp>
      <p:sp>
        <p:nvSpPr>
          <p:cNvPr id="11" name="Rectangle 10"/>
          <p:cNvSpPr/>
          <p:nvPr/>
        </p:nvSpPr>
        <p:spPr>
          <a:xfrm>
            <a:off x="4297680" y="1005840"/>
            <a:ext cx="3749039" cy="256032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434840" y="1097280"/>
            <a:ext cx="3474720" cy="347472"/>
          </a:xfrm>
          <a:prstGeom prst="rect">
            <a:avLst/>
          </a:prstGeom>
          <a:noFill/>
        </p:spPr>
        <p:txBody>
          <a:bodyPr wrap="square">
            <a:spAutoFit/>
          </a:bodyPr>
          <a:lstStyle/>
          <a:p>
            <a:pPr algn="l"/>
            <a:r>
              <a:rPr sz="1300" b="1" i="0">
                <a:solidFill>
                  <a:srgbClr val="EEF2FF"/>
                </a:solidFill>
              </a:rPr>
              <a:t>IA non sectorielle</a:t>
            </a:r>
          </a:p>
        </p:txBody>
      </p:sp>
      <p:sp>
        <p:nvSpPr>
          <p:cNvPr id="13" name="TextBox 12"/>
          <p:cNvSpPr txBox="1"/>
          <p:nvPr/>
        </p:nvSpPr>
        <p:spPr>
          <a:xfrm>
            <a:off x="4434840" y="1481328"/>
            <a:ext cx="3474720" cy="256032"/>
          </a:xfrm>
          <a:prstGeom prst="rect">
            <a:avLst/>
          </a:prstGeom>
          <a:noFill/>
        </p:spPr>
        <p:txBody>
          <a:bodyPr wrap="square">
            <a:spAutoFit/>
          </a:bodyPr>
          <a:lstStyle/>
          <a:p>
            <a:pPr algn="l"/>
            <a:r>
              <a:rPr sz="1100" b="0" i="0">
                <a:solidFill>
                  <a:srgbClr val="E07D3C"/>
                </a:solidFill>
              </a:rPr>
              <a:t>Prompts génériques</a:t>
            </a:r>
          </a:p>
        </p:txBody>
      </p:sp>
      <p:sp>
        <p:nvSpPr>
          <p:cNvPr id="14" name="TextBox 13"/>
          <p:cNvSpPr txBox="1"/>
          <p:nvPr/>
        </p:nvSpPr>
        <p:spPr>
          <a:xfrm>
            <a:off x="4434840" y="1810512"/>
            <a:ext cx="3474720" cy="1554480"/>
          </a:xfrm>
          <a:prstGeom prst="rect">
            <a:avLst/>
          </a:prstGeom>
          <a:noFill/>
        </p:spPr>
        <p:txBody>
          <a:bodyPr wrap="square">
            <a:spAutoFit/>
          </a:bodyPr>
          <a:lstStyle/>
          <a:p>
            <a:pPr algn="l"/>
            <a:r>
              <a:rPr sz="1050" b="0" i="0">
                <a:solidFill>
                  <a:srgbClr val="8B94B0"/>
                </a:solidFill>
              </a:rPr>
              <a:t>GPT non adapté aux règles RIN du Barreau, ni aux normes OEC. Les emails générés peuvent être non conformes.</a:t>
            </a:r>
          </a:p>
        </p:txBody>
      </p:sp>
      <p:sp>
        <p:nvSpPr>
          <p:cNvPr id="15" name="TextBox 14"/>
          <p:cNvSpPr txBox="1"/>
          <p:nvPr/>
        </p:nvSpPr>
        <p:spPr>
          <a:xfrm>
            <a:off x="4434840" y="3337560"/>
            <a:ext cx="274320" cy="256032"/>
          </a:xfrm>
          <a:prstGeom prst="rect">
            <a:avLst/>
          </a:prstGeom>
          <a:noFill/>
        </p:spPr>
        <p:txBody>
          <a:bodyPr wrap="square">
            <a:spAutoFit/>
          </a:bodyPr>
          <a:lstStyle/>
          <a:p>
            <a:pPr algn="l"/>
            <a:r>
              <a:rPr sz="1600" b="1" i="0">
                <a:solidFill>
                  <a:srgbClr val="EF4444"/>
                </a:solidFill>
              </a:rPr>
              <a:t>✗</a:t>
            </a:r>
          </a:p>
        </p:txBody>
      </p:sp>
      <p:sp>
        <p:nvSpPr>
          <p:cNvPr id="16" name="Rectangle 15"/>
          <p:cNvSpPr/>
          <p:nvPr/>
        </p:nvSpPr>
        <p:spPr>
          <a:xfrm>
            <a:off x="8229600" y="1005840"/>
            <a:ext cx="3749039" cy="256032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366760" y="1097280"/>
            <a:ext cx="3474720" cy="347472"/>
          </a:xfrm>
          <a:prstGeom prst="rect">
            <a:avLst/>
          </a:prstGeom>
          <a:noFill/>
        </p:spPr>
        <p:txBody>
          <a:bodyPr wrap="square">
            <a:spAutoFit/>
          </a:bodyPr>
          <a:lstStyle/>
          <a:p>
            <a:pPr algn="l"/>
            <a:r>
              <a:rPr sz="1300" b="1" i="0">
                <a:solidFill>
                  <a:srgbClr val="EEF2FF"/>
                </a:solidFill>
              </a:rPr>
              <a:t>0 outil dédié en EU</a:t>
            </a:r>
          </a:p>
        </p:txBody>
      </p:sp>
      <p:sp>
        <p:nvSpPr>
          <p:cNvPr id="18" name="TextBox 17"/>
          <p:cNvSpPr txBox="1"/>
          <p:nvPr/>
        </p:nvSpPr>
        <p:spPr>
          <a:xfrm>
            <a:off x="8366760" y="1481328"/>
            <a:ext cx="3474720" cy="256032"/>
          </a:xfrm>
          <a:prstGeom prst="rect">
            <a:avLst/>
          </a:prstGeom>
          <a:noFill/>
        </p:spPr>
        <p:txBody>
          <a:bodyPr wrap="square">
            <a:spAutoFit/>
          </a:bodyPr>
          <a:lstStyle/>
          <a:p>
            <a:pPr algn="l"/>
            <a:r>
              <a:rPr sz="1100" b="0" i="0">
                <a:solidFill>
                  <a:srgbClr val="E07D3C"/>
                </a:solidFill>
              </a:rPr>
              <a:t>Marché orphelin</a:t>
            </a:r>
          </a:p>
        </p:txBody>
      </p:sp>
      <p:sp>
        <p:nvSpPr>
          <p:cNvPr id="19" name="TextBox 18"/>
          <p:cNvSpPr txBox="1"/>
          <p:nvPr/>
        </p:nvSpPr>
        <p:spPr>
          <a:xfrm>
            <a:off x="8366760" y="1810512"/>
            <a:ext cx="3474720" cy="1554480"/>
          </a:xfrm>
          <a:prstGeom prst="rect">
            <a:avLst/>
          </a:prstGeom>
          <a:noFill/>
        </p:spPr>
        <p:txBody>
          <a:bodyPr wrap="square">
            <a:spAutoFit/>
          </a:bodyPr>
          <a:lstStyle/>
          <a:p>
            <a:pPr algn="l"/>
            <a:r>
              <a:rPr sz="1050" b="0" i="0">
                <a:solidFill>
                  <a:srgbClr val="8B94B0"/>
                </a:solidFill>
              </a:rPr>
              <a:t>Aucune solution email marketing IA conforme RGPD + sectorielle pour avocats, comptables, notaires en Europe.</a:t>
            </a:r>
          </a:p>
        </p:txBody>
      </p:sp>
      <p:sp>
        <p:nvSpPr>
          <p:cNvPr id="20" name="TextBox 19"/>
          <p:cNvSpPr txBox="1"/>
          <p:nvPr/>
        </p:nvSpPr>
        <p:spPr>
          <a:xfrm>
            <a:off x="8366760" y="3337560"/>
            <a:ext cx="274320" cy="256032"/>
          </a:xfrm>
          <a:prstGeom prst="rect">
            <a:avLst/>
          </a:prstGeom>
          <a:noFill/>
        </p:spPr>
        <p:txBody>
          <a:bodyPr wrap="square">
            <a:spAutoFit/>
          </a:bodyPr>
          <a:lstStyle/>
          <a:p>
            <a:pPr algn="l"/>
            <a:r>
              <a:rPr sz="1600" b="1" i="0">
                <a:solidFill>
                  <a:srgbClr val="EF4444"/>
                </a:solidFill>
              </a:rPr>
              <a:t>✗</a:t>
            </a:r>
          </a:p>
        </p:txBody>
      </p:sp>
      <p:sp>
        <p:nvSpPr>
          <p:cNvPr id="21" name="Rectangle 20"/>
          <p:cNvSpPr/>
          <p:nvPr/>
        </p:nvSpPr>
        <p:spPr>
          <a:xfrm>
            <a:off x="365760" y="3749039"/>
            <a:ext cx="11430000" cy="594360"/>
          </a:xfrm>
          <a:prstGeom prst="rect">
            <a:avLst/>
          </a:prstGeom>
          <a:solidFill>
            <a:srgbClr val="0E0A08"/>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48640" y="3858768"/>
            <a:ext cx="11064240" cy="365760"/>
          </a:xfrm>
          <a:prstGeom prst="rect">
            <a:avLst/>
          </a:prstGeom>
          <a:noFill/>
        </p:spPr>
        <p:txBody>
          <a:bodyPr wrap="square">
            <a:spAutoFit/>
          </a:bodyPr>
          <a:lstStyle/>
          <a:p>
            <a:pPr algn="l"/>
            <a:r>
              <a:rPr sz="1300" b="1" i="0">
                <a:solidFill>
                  <a:srgbClr val="EEF2FF"/>
                </a:solidFill>
              </a:rPr>
              <a:t>HEREBO est la seule solution email marketing IA conçue nativement pour ces professions — RGPD, déontologie, secteur.</a:t>
            </a:r>
          </a:p>
        </p:txBody>
      </p:sp>
      <p:sp>
        <p:nvSpPr>
          <p:cNvPr id="23" name="Rectangle 22"/>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25" name="TextBox 24"/>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2/18</a:t>
            </a:r>
          </a:p>
        </p:txBody>
      </p:sp>
      <p:sp>
        <p:nvSpPr>
          <p:cNvPr id="26" name="Rectangle 25"/>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HEREBO — La solution</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3 piliers · Architecture native · Aucun compromis</a:t>
            </a:r>
          </a:p>
        </p:txBody>
      </p:sp>
      <p:sp>
        <p:nvSpPr>
          <p:cNvPr id="6" name="Rectangle 5"/>
          <p:cNvSpPr/>
          <p:nvPr/>
        </p:nvSpPr>
        <p:spPr>
          <a:xfrm>
            <a:off x="365760" y="1005840"/>
            <a:ext cx="3749039" cy="438912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097280"/>
            <a:ext cx="3749039" cy="411480"/>
          </a:xfrm>
          <a:prstGeom prst="rect">
            <a:avLst/>
          </a:prstGeom>
          <a:noFill/>
        </p:spPr>
        <p:txBody>
          <a:bodyPr wrap="square">
            <a:spAutoFit/>
          </a:bodyPr>
          <a:lstStyle/>
          <a:p>
            <a:pPr algn="ctr"/>
            <a:r>
              <a:rPr sz="1600" b="1" i="0">
                <a:solidFill>
                  <a:srgbClr val="EEF2FF"/>
                </a:solidFill>
              </a:rPr>
              <a:t>🛡️ RGPD natif</a:t>
            </a:r>
          </a:p>
        </p:txBody>
      </p:sp>
      <p:sp>
        <p:nvSpPr>
          <p:cNvPr id="8" name="Rectangle 7"/>
          <p:cNvSpPr/>
          <p:nvPr/>
        </p:nvSpPr>
        <p:spPr>
          <a:xfrm>
            <a:off x="0" y="1572768"/>
            <a:ext cx="12191695" cy="18288"/>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48640" y="1691640"/>
            <a:ext cx="3383280" cy="411480"/>
          </a:xfrm>
          <a:prstGeom prst="rect">
            <a:avLst/>
          </a:prstGeom>
          <a:noFill/>
        </p:spPr>
        <p:txBody>
          <a:bodyPr wrap="square">
            <a:spAutoFit/>
          </a:bodyPr>
          <a:lstStyle/>
          <a:p>
            <a:pPr algn="l"/>
            <a:r>
              <a:rPr sz="1050" b="0" i="0">
                <a:solidFill>
                  <a:srgbClr val="8B94B0"/>
                </a:solidFill>
              </a:rPr>
              <a:t>→  AWS SES eu-west-3 (Paris)</a:t>
            </a:r>
          </a:p>
        </p:txBody>
      </p:sp>
      <p:sp>
        <p:nvSpPr>
          <p:cNvPr id="10" name="TextBox 9"/>
          <p:cNvSpPr txBox="1"/>
          <p:nvPr/>
        </p:nvSpPr>
        <p:spPr>
          <a:xfrm>
            <a:off x="548640" y="2194560"/>
            <a:ext cx="3383280" cy="411480"/>
          </a:xfrm>
          <a:prstGeom prst="rect">
            <a:avLst/>
          </a:prstGeom>
          <a:noFill/>
        </p:spPr>
        <p:txBody>
          <a:bodyPr wrap="square">
            <a:spAutoFit/>
          </a:bodyPr>
          <a:lstStyle/>
          <a:p>
            <a:pPr algn="l"/>
            <a:r>
              <a:rPr sz="1050" b="0" i="0">
                <a:solidFill>
                  <a:srgbClr val="8B94B0"/>
                </a:solidFill>
              </a:rPr>
              <a:t>→  RLS PostgreSQL — isolation données</a:t>
            </a:r>
          </a:p>
        </p:txBody>
      </p:sp>
      <p:sp>
        <p:nvSpPr>
          <p:cNvPr id="11" name="TextBox 10"/>
          <p:cNvSpPr txBox="1"/>
          <p:nvPr/>
        </p:nvSpPr>
        <p:spPr>
          <a:xfrm>
            <a:off x="548640" y="2697480"/>
            <a:ext cx="3383280" cy="411480"/>
          </a:xfrm>
          <a:prstGeom prst="rect">
            <a:avLst/>
          </a:prstGeom>
          <a:noFill/>
        </p:spPr>
        <p:txBody>
          <a:bodyPr wrap="square">
            <a:spAutoFit/>
          </a:bodyPr>
          <a:lstStyle/>
          <a:p>
            <a:pPr algn="l"/>
            <a:r>
              <a:rPr sz="1050" b="0" i="0">
                <a:solidFill>
                  <a:srgbClr val="8B94B0"/>
                </a:solidFill>
              </a:rPr>
              <a:t>→  0 Cloud Act · 0 transfert hors UE</a:t>
            </a:r>
          </a:p>
        </p:txBody>
      </p:sp>
      <p:sp>
        <p:nvSpPr>
          <p:cNvPr id="12" name="TextBox 11"/>
          <p:cNvSpPr txBox="1"/>
          <p:nvPr/>
        </p:nvSpPr>
        <p:spPr>
          <a:xfrm>
            <a:off x="548640" y="3200400"/>
            <a:ext cx="3383280" cy="411480"/>
          </a:xfrm>
          <a:prstGeom prst="rect">
            <a:avLst/>
          </a:prstGeom>
          <a:noFill/>
        </p:spPr>
        <p:txBody>
          <a:bodyPr wrap="square">
            <a:spAutoFit/>
          </a:bodyPr>
          <a:lstStyle/>
          <a:p>
            <a:pPr algn="l"/>
            <a:r>
              <a:rPr sz="1050" b="0" i="0">
                <a:solidFill>
                  <a:srgbClr val="8B94B0"/>
                </a:solidFill>
              </a:rPr>
              <a:t>→  Art. 17 &amp; 20 RGPD implémentés</a:t>
            </a:r>
          </a:p>
        </p:txBody>
      </p:sp>
      <p:sp>
        <p:nvSpPr>
          <p:cNvPr id="13" name="Rectangle 12"/>
          <p:cNvSpPr/>
          <p:nvPr/>
        </p:nvSpPr>
        <p:spPr>
          <a:xfrm>
            <a:off x="4297680" y="1005840"/>
            <a:ext cx="3749039" cy="438912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297680" y="1097280"/>
            <a:ext cx="3749039" cy="411480"/>
          </a:xfrm>
          <a:prstGeom prst="rect">
            <a:avLst/>
          </a:prstGeom>
          <a:noFill/>
        </p:spPr>
        <p:txBody>
          <a:bodyPr wrap="square">
            <a:spAutoFit/>
          </a:bodyPr>
          <a:lstStyle/>
          <a:p>
            <a:pPr algn="ctr"/>
            <a:r>
              <a:rPr sz="1600" b="1" i="0">
                <a:solidFill>
                  <a:srgbClr val="EEF2FF"/>
                </a:solidFill>
              </a:rPr>
              <a:t>✦ IA sectorielle</a:t>
            </a:r>
          </a:p>
        </p:txBody>
      </p:sp>
      <p:sp>
        <p:nvSpPr>
          <p:cNvPr id="15" name="Rectangle 14"/>
          <p:cNvSpPr/>
          <p:nvPr/>
        </p:nvSpPr>
        <p:spPr>
          <a:xfrm>
            <a:off x="0" y="1572768"/>
            <a:ext cx="12191695" cy="18288"/>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480560" y="1691640"/>
            <a:ext cx="3383280" cy="411480"/>
          </a:xfrm>
          <a:prstGeom prst="rect">
            <a:avLst/>
          </a:prstGeom>
          <a:noFill/>
        </p:spPr>
        <p:txBody>
          <a:bodyPr wrap="square">
            <a:spAutoFit/>
          </a:bodyPr>
          <a:lstStyle/>
          <a:p>
            <a:pPr algn="l"/>
            <a:r>
              <a:rPr sz="1050" b="0" i="0">
                <a:solidFill>
                  <a:srgbClr val="8B94B0"/>
                </a:solidFill>
              </a:rPr>
              <a:t>→  10 modules IA spécialisés</a:t>
            </a:r>
          </a:p>
        </p:txBody>
      </p:sp>
      <p:sp>
        <p:nvSpPr>
          <p:cNvPr id="17" name="TextBox 16"/>
          <p:cNvSpPr txBox="1"/>
          <p:nvPr/>
        </p:nvSpPr>
        <p:spPr>
          <a:xfrm>
            <a:off x="4480560" y="2194560"/>
            <a:ext cx="3383280" cy="411480"/>
          </a:xfrm>
          <a:prstGeom prst="rect">
            <a:avLst/>
          </a:prstGeom>
          <a:noFill/>
        </p:spPr>
        <p:txBody>
          <a:bodyPr wrap="square">
            <a:spAutoFit/>
          </a:bodyPr>
          <a:lstStyle/>
          <a:p>
            <a:pPr algn="l"/>
            <a:r>
              <a:rPr sz="1050" b="0" i="0">
                <a:solidFill>
                  <a:srgbClr val="8B94B0"/>
                </a:solidFill>
              </a:rPr>
              <a:t>→  RIN Barreau + normes OEC intégrés</a:t>
            </a:r>
          </a:p>
        </p:txBody>
      </p:sp>
      <p:sp>
        <p:nvSpPr>
          <p:cNvPr id="18" name="TextBox 17"/>
          <p:cNvSpPr txBox="1"/>
          <p:nvPr/>
        </p:nvSpPr>
        <p:spPr>
          <a:xfrm>
            <a:off x="4480560" y="2697480"/>
            <a:ext cx="3383280" cy="411480"/>
          </a:xfrm>
          <a:prstGeom prst="rect">
            <a:avLst/>
          </a:prstGeom>
          <a:noFill/>
        </p:spPr>
        <p:txBody>
          <a:bodyPr wrap="square">
            <a:spAutoFit/>
          </a:bodyPr>
          <a:lstStyle/>
          <a:p>
            <a:pPr algn="l"/>
            <a:r>
              <a:rPr sz="1050" b="0" i="0">
                <a:solidFill>
                  <a:srgbClr val="8B94B0"/>
                </a:solidFill>
              </a:rPr>
              <a:t>→  Contenu adapté à chaque profession</a:t>
            </a:r>
          </a:p>
        </p:txBody>
      </p:sp>
      <p:sp>
        <p:nvSpPr>
          <p:cNvPr id="19" name="TextBox 18"/>
          <p:cNvSpPr txBox="1"/>
          <p:nvPr/>
        </p:nvSpPr>
        <p:spPr>
          <a:xfrm>
            <a:off x="4480560" y="3200400"/>
            <a:ext cx="3383280" cy="411480"/>
          </a:xfrm>
          <a:prstGeom prst="rect">
            <a:avLst/>
          </a:prstGeom>
          <a:noFill/>
        </p:spPr>
        <p:txBody>
          <a:bodyPr wrap="square">
            <a:spAutoFit/>
          </a:bodyPr>
          <a:lstStyle/>
          <a:p>
            <a:pPr algn="l"/>
            <a:r>
              <a:rPr sz="1050" b="0" i="0">
                <a:solidFill>
                  <a:srgbClr val="8B94B0"/>
                </a:solidFill>
              </a:rPr>
              <a:t>→  Vérification déontologique auto</a:t>
            </a:r>
          </a:p>
        </p:txBody>
      </p:sp>
      <p:sp>
        <p:nvSpPr>
          <p:cNvPr id="20" name="Rectangle 19"/>
          <p:cNvSpPr/>
          <p:nvPr/>
        </p:nvSpPr>
        <p:spPr>
          <a:xfrm>
            <a:off x="8229600" y="1005840"/>
            <a:ext cx="3749039" cy="438912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229600" y="1097280"/>
            <a:ext cx="3749039" cy="411480"/>
          </a:xfrm>
          <a:prstGeom prst="rect">
            <a:avLst/>
          </a:prstGeom>
          <a:noFill/>
        </p:spPr>
        <p:txBody>
          <a:bodyPr wrap="square">
            <a:spAutoFit/>
          </a:bodyPr>
          <a:lstStyle/>
          <a:p>
            <a:pPr algn="ctr"/>
            <a:r>
              <a:rPr sz="1600" b="1" i="0">
                <a:solidFill>
                  <a:srgbClr val="EEF2FF"/>
                </a:solidFill>
              </a:rPr>
              <a:t>📊 Analytics NSM</a:t>
            </a:r>
          </a:p>
        </p:txBody>
      </p:sp>
      <p:sp>
        <p:nvSpPr>
          <p:cNvPr id="22" name="Rectangle 21"/>
          <p:cNvSpPr/>
          <p:nvPr/>
        </p:nvSpPr>
        <p:spPr>
          <a:xfrm>
            <a:off x="0" y="1572768"/>
            <a:ext cx="12191695" cy="18288"/>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0" y="1691640"/>
            <a:ext cx="3383280" cy="411480"/>
          </a:xfrm>
          <a:prstGeom prst="rect">
            <a:avLst/>
          </a:prstGeom>
          <a:noFill/>
        </p:spPr>
        <p:txBody>
          <a:bodyPr wrap="square">
            <a:spAutoFit/>
          </a:bodyPr>
          <a:lstStyle/>
          <a:p>
            <a:pPr algn="l"/>
            <a:r>
              <a:rPr sz="1050" b="0" i="0">
                <a:solidFill>
                  <a:srgbClr val="8B94B0"/>
                </a:solidFill>
              </a:rPr>
              <a:t>→  NSM = taux ouv./benchmark × 100</a:t>
            </a:r>
          </a:p>
        </p:txBody>
      </p:sp>
      <p:sp>
        <p:nvSpPr>
          <p:cNvPr id="24" name="TextBox 23"/>
          <p:cNvSpPr txBox="1"/>
          <p:nvPr/>
        </p:nvSpPr>
        <p:spPr>
          <a:xfrm>
            <a:off x="8412480" y="2194560"/>
            <a:ext cx="3383280" cy="411480"/>
          </a:xfrm>
          <a:prstGeom prst="rect">
            <a:avLst/>
          </a:prstGeom>
          <a:noFill/>
        </p:spPr>
        <p:txBody>
          <a:bodyPr wrap="square">
            <a:spAutoFit/>
          </a:bodyPr>
          <a:lstStyle/>
          <a:p>
            <a:pPr algn="l"/>
            <a:r>
              <a:rPr sz="1050" b="0" i="0">
                <a:solidFill>
                  <a:srgbClr val="8B94B0"/>
                </a:solidFill>
              </a:rPr>
              <a:t>→  Objectif M12 : &gt;150</a:t>
            </a:r>
          </a:p>
        </p:txBody>
      </p:sp>
      <p:sp>
        <p:nvSpPr>
          <p:cNvPr id="25" name="TextBox 24"/>
          <p:cNvSpPr txBox="1"/>
          <p:nvPr/>
        </p:nvSpPr>
        <p:spPr>
          <a:xfrm>
            <a:off x="8412480" y="2697480"/>
            <a:ext cx="3383280" cy="411480"/>
          </a:xfrm>
          <a:prstGeom prst="rect">
            <a:avLst/>
          </a:prstGeom>
          <a:noFill/>
        </p:spPr>
        <p:txBody>
          <a:bodyPr wrap="square">
            <a:spAutoFit/>
          </a:bodyPr>
          <a:lstStyle/>
          <a:p>
            <a:pPr algn="l"/>
            <a:r>
              <a:rPr sz="1050" b="0" i="0">
                <a:solidFill>
                  <a:srgbClr val="8B94B0"/>
                </a:solidFill>
              </a:rPr>
              <a:t>→  Alpha M3 : NSM 155 atteint</a:t>
            </a:r>
          </a:p>
        </p:txBody>
      </p:sp>
      <p:sp>
        <p:nvSpPr>
          <p:cNvPr id="26" name="TextBox 25"/>
          <p:cNvSpPr txBox="1"/>
          <p:nvPr/>
        </p:nvSpPr>
        <p:spPr>
          <a:xfrm>
            <a:off x="8412480" y="3200400"/>
            <a:ext cx="3383280" cy="411480"/>
          </a:xfrm>
          <a:prstGeom prst="rect">
            <a:avLst/>
          </a:prstGeom>
          <a:noFill/>
        </p:spPr>
        <p:txBody>
          <a:bodyPr wrap="square">
            <a:spAutoFit/>
          </a:bodyPr>
          <a:lstStyle/>
          <a:p>
            <a:pPr algn="l"/>
            <a:r>
              <a:rPr sz="1050" b="0" i="0">
                <a:solidFill>
                  <a:srgbClr val="8B94B0"/>
                </a:solidFill>
              </a:rPr>
              <a:t>→  Dashboard temps réel</a:t>
            </a:r>
          </a:p>
        </p:txBody>
      </p:sp>
      <p:sp>
        <p:nvSpPr>
          <p:cNvPr id="27" name="Rectangle 26"/>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29" name="TextBox 28"/>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3/18</a:t>
            </a:r>
          </a:p>
        </p:txBody>
      </p:sp>
      <p:sp>
        <p:nvSpPr>
          <p:cNvPr id="30" name="Rectangle 29"/>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Dashboard — Vue de pilotage</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Le tableau de bord centralise tous les indicateurs clés : 847 contacts, taux d'ouverture 34.2%, NSM 155, score IA global 87. 3 recommandations IA actionnables en permanence.</a:t>
            </a:r>
          </a:p>
        </p:txBody>
      </p:sp>
      <p:sp>
        <p:nvSpPr>
          <p:cNvPr id="6" name="Rectangle 5"/>
          <p:cNvSpPr/>
          <p:nvPr/>
        </p:nvSpPr>
        <p:spPr>
          <a:xfrm>
            <a:off x="36576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078992"/>
            <a:ext cx="2743200" cy="475488"/>
          </a:xfrm>
          <a:prstGeom prst="rect">
            <a:avLst/>
          </a:prstGeom>
          <a:noFill/>
        </p:spPr>
        <p:txBody>
          <a:bodyPr wrap="square">
            <a:spAutoFit/>
          </a:bodyPr>
          <a:lstStyle/>
          <a:p>
            <a:pPr algn="ctr"/>
            <a:r>
              <a:rPr sz="2400" b="1" i="0">
                <a:solidFill>
                  <a:srgbClr val="E07D3C"/>
                </a:solidFill>
              </a:rPr>
              <a:t>847</a:t>
            </a:r>
          </a:p>
        </p:txBody>
      </p:sp>
      <p:sp>
        <p:nvSpPr>
          <p:cNvPr id="8" name="TextBox 7"/>
          <p:cNvSpPr txBox="1"/>
          <p:nvPr/>
        </p:nvSpPr>
        <p:spPr>
          <a:xfrm>
            <a:off x="365760" y="1572768"/>
            <a:ext cx="2743200" cy="256032"/>
          </a:xfrm>
          <a:prstGeom prst="rect">
            <a:avLst/>
          </a:prstGeom>
          <a:noFill/>
        </p:spPr>
        <p:txBody>
          <a:bodyPr wrap="square">
            <a:spAutoFit/>
          </a:bodyPr>
          <a:lstStyle/>
          <a:p>
            <a:pPr algn="ctr"/>
            <a:r>
              <a:rPr sz="1000" b="0" i="0">
                <a:solidFill>
                  <a:srgbClr val="8B94B0"/>
                </a:solidFill>
              </a:rPr>
              <a:t>Contacts</a:t>
            </a:r>
          </a:p>
        </p:txBody>
      </p:sp>
      <p:sp>
        <p:nvSpPr>
          <p:cNvPr id="9" name="Rectangle 8"/>
          <p:cNvSpPr/>
          <p:nvPr/>
        </p:nvSpPr>
        <p:spPr>
          <a:xfrm>
            <a:off x="324612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46120" y="1078992"/>
            <a:ext cx="2743200" cy="475488"/>
          </a:xfrm>
          <a:prstGeom prst="rect">
            <a:avLst/>
          </a:prstGeom>
          <a:noFill/>
        </p:spPr>
        <p:txBody>
          <a:bodyPr wrap="square">
            <a:spAutoFit/>
          </a:bodyPr>
          <a:lstStyle/>
          <a:p>
            <a:pPr algn="ctr"/>
            <a:r>
              <a:rPr sz="2400" b="1" i="0">
                <a:solidFill>
                  <a:srgbClr val="E07D3C"/>
                </a:solidFill>
              </a:rPr>
              <a:t>34.2%</a:t>
            </a:r>
          </a:p>
        </p:txBody>
      </p:sp>
      <p:sp>
        <p:nvSpPr>
          <p:cNvPr id="11" name="TextBox 10"/>
          <p:cNvSpPr txBox="1"/>
          <p:nvPr/>
        </p:nvSpPr>
        <p:spPr>
          <a:xfrm>
            <a:off x="3246120" y="1572768"/>
            <a:ext cx="2743200" cy="256032"/>
          </a:xfrm>
          <a:prstGeom prst="rect">
            <a:avLst/>
          </a:prstGeom>
          <a:noFill/>
        </p:spPr>
        <p:txBody>
          <a:bodyPr wrap="square">
            <a:spAutoFit/>
          </a:bodyPr>
          <a:lstStyle/>
          <a:p>
            <a:pPr algn="ctr"/>
            <a:r>
              <a:rPr sz="1000" b="0" i="0">
                <a:solidFill>
                  <a:srgbClr val="8B94B0"/>
                </a:solidFill>
              </a:rPr>
              <a:t>Taux ouv.</a:t>
            </a:r>
          </a:p>
        </p:txBody>
      </p:sp>
      <p:sp>
        <p:nvSpPr>
          <p:cNvPr id="12" name="Rectangle 11"/>
          <p:cNvSpPr/>
          <p:nvPr/>
        </p:nvSpPr>
        <p:spPr>
          <a:xfrm>
            <a:off x="612648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126480" y="1078992"/>
            <a:ext cx="2743200" cy="475488"/>
          </a:xfrm>
          <a:prstGeom prst="rect">
            <a:avLst/>
          </a:prstGeom>
          <a:noFill/>
        </p:spPr>
        <p:txBody>
          <a:bodyPr wrap="square">
            <a:spAutoFit/>
          </a:bodyPr>
          <a:lstStyle/>
          <a:p>
            <a:pPr algn="ctr"/>
            <a:r>
              <a:rPr sz="2400" b="1" i="0">
                <a:solidFill>
                  <a:srgbClr val="E07D3C"/>
                </a:solidFill>
              </a:rPr>
              <a:t>155</a:t>
            </a:r>
          </a:p>
        </p:txBody>
      </p:sp>
      <p:sp>
        <p:nvSpPr>
          <p:cNvPr id="14" name="TextBox 13"/>
          <p:cNvSpPr txBox="1"/>
          <p:nvPr/>
        </p:nvSpPr>
        <p:spPr>
          <a:xfrm>
            <a:off x="6126480" y="1572768"/>
            <a:ext cx="2743200" cy="256032"/>
          </a:xfrm>
          <a:prstGeom prst="rect">
            <a:avLst/>
          </a:prstGeom>
          <a:noFill/>
        </p:spPr>
        <p:txBody>
          <a:bodyPr wrap="square">
            <a:spAutoFit/>
          </a:bodyPr>
          <a:lstStyle/>
          <a:p>
            <a:pPr algn="ctr"/>
            <a:r>
              <a:rPr sz="1000" b="0" i="0">
                <a:solidFill>
                  <a:srgbClr val="8B94B0"/>
                </a:solidFill>
              </a:rPr>
              <a:t>NSM</a:t>
            </a:r>
          </a:p>
        </p:txBody>
      </p:sp>
      <p:sp>
        <p:nvSpPr>
          <p:cNvPr id="15" name="Rectangle 14"/>
          <p:cNvSpPr/>
          <p:nvPr/>
        </p:nvSpPr>
        <p:spPr>
          <a:xfrm>
            <a:off x="900684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006840" y="1078992"/>
            <a:ext cx="2743200" cy="475488"/>
          </a:xfrm>
          <a:prstGeom prst="rect">
            <a:avLst/>
          </a:prstGeom>
          <a:noFill/>
        </p:spPr>
        <p:txBody>
          <a:bodyPr wrap="square">
            <a:spAutoFit/>
          </a:bodyPr>
          <a:lstStyle/>
          <a:p>
            <a:pPr algn="ctr"/>
            <a:r>
              <a:rPr sz="2400" b="1" i="0">
                <a:solidFill>
                  <a:srgbClr val="E07D3C"/>
                </a:solidFill>
              </a:rPr>
              <a:t>87/100</a:t>
            </a:r>
          </a:p>
        </p:txBody>
      </p:sp>
      <p:sp>
        <p:nvSpPr>
          <p:cNvPr id="17" name="TextBox 16"/>
          <p:cNvSpPr txBox="1"/>
          <p:nvPr/>
        </p:nvSpPr>
        <p:spPr>
          <a:xfrm>
            <a:off x="9006840" y="1572768"/>
            <a:ext cx="2743200" cy="256032"/>
          </a:xfrm>
          <a:prstGeom prst="rect">
            <a:avLst/>
          </a:prstGeom>
          <a:noFill/>
        </p:spPr>
        <p:txBody>
          <a:bodyPr wrap="square">
            <a:spAutoFit/>
          </a:bodyPr>
          <a:lstStyle/>
          <a:p>
            <a:pPr algn="ctr"/>
            <a:r>
              <a:rPr sz="1000" b="0" i="0">
                <a:solidFill>
                  <a:srgbClr val="8B94B0"/>
                </a:solidFill>
              </a:rPr>
              <a:t>Score IA</a:t>
            </a:r>
          </a:p>
        </p:txBody>
      </p:sp>
      <p:sp>
        <p:nvSpPr>
          <p:cNvPr id="39" name="Rectangle 38"/>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41" name="TextBox 40"/>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4/18</a:t>
            </a:r>
          </a:p>
        </p:txBody>
      </p:sp>
      <p:sp>
        <p:nvSpPr>
          <p:cNvPr id="42" name="Rectangle 41"/>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pic>
        <p:nvPicPr>
          <p:cNvPr id="43" name="Picture 42" descr="nuit-cuivre_dashboard.png"/>
          <p:cNvPicPr>
            <a:picLocks noChangeAspect="1"/>
          </p:cNvPicPr>
          <p:nvPr/>
        </p:nvPicPr>
        <p:blipFill>
          <a:blip r:embed="rId2"/>
          <a:stretch>
            <a:fillRect/>
          </a:stretch>
        </p:blipFill>
        <p:spPr>
          <a:xfrm>
            <a:off x="365760" y="2057400"/>
            <a:ext cx="11430000" cy="416052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Contacts &amp; Scoring IA</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Chaque contact a un score 0-100 mis à jour après chaque campagne. Les prospects chauds (score &gt;75) sont identifiés automatiquement — 23 identifiés après la dernière campagne.</a:t>
            </a:r>
          </a:p>
        </p:txBody>
      </p:sp>
      <p:sp>
        <p:nvSpPr>
          <p:cNvPr id="6" name="Rectangle 5"/>
          <p:cNvSpPr/>
          <p:nvPr/>
        </p:nvSpPr>
        <p:spPr>
          <a:xfrm>
            <a:off x="36576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078992"/>
            <a:ext cx="2743200" cy="475488"/>
          </a:xfrm>
          <a:prstGeom prst="rect">
            <a:avLst/>
          </a:prstGeom>
          <a:noFill/>
        </p:spPr>
        <p:txBody>
          <a:bodyPr wrap="square">
            <a:spAutoFit/>
          </a:bodyPr>
          <a:lstStyle/>
          <a:p>
            <a:pPr algn="ctr"/>
            <a:r>
              <a:rPr sz="2400" b="1" i="0">
                <a:solidFill>
                  <a:srgbClr val="E07D3C"/>
                </a:solidFill>
              </a:rPr>
              <a:t>23</a:t>
            </a:r>
          </a:p>
        </p:txBody>
      </p:sp>
      <p:sp>
        <p:nvSpPr>
          <p:cNvPr id="8" name="TextBox 7"/>
          <p:cNvSpPr txBox="1"/>
          <p:nvPr/>
        </p:nvSpPr>
        <p:spPr>
          <a:xfrm>
            <a:off x="365760" y="1572768"/>
            <a:ext cx="2743200" cy="256032"/>
          </a:xfrm>
          <a:prstGeom prst="rect">
            <a:avLst/>
          </a:prstGeom>
          <a:noFill/>
        </p:spPr>
        <p:txBody>
          <a:bodyPr wrap="square">
            <a:spAutoFit/>
          </a:bodyPr>
          <a:lstStyle/>
          <a:p>
            <a:pPr algn="ctr"/>
            <a:r>
              <a:rPr sz="1000" b="0" i="0">
                <a:solidFill>
                  <a:srgbClr val="8B94B0"/>
                </a:solidFill>
              </a:rPr>
              <a:t>Prospects chauds</a:t>
            </a:r>
          </a:p>
        </p:txBody>
      </p:sp>
      <p:sp>
        <p:nvSpPr>
          <p:cNvPr id="9" name="Rectangle 8"/>
          <p:cNvSpPr/>
          <p:nvPr/>
        </p:nvSpPr>
        <p:spPr>
          <a:xfrm>
            <a:off x="324612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46120" y="1078992"/>
            <a:ext cx="2743200" cy="475488"/>
          </a:xfrm>
          <a:prstGeom prst="rect">
            <a:avLst/>
          </a:prstGeom>
          <a:noFill/>
        </p:spPr>
        <p:txBody>
          <a:bodyPr wrap="square">
            <a:spAutoFit/>
          </a:bodyPr>
          <a:lstStyle/>
          <a:p>
            <a:pPr algn="ctr"/>
            <a:r>
              <a:rPr sz="2400" b="1" i="0">
                <a:solidFill>
                  <a:srgbClr val="E07D3C"/>
                </a:solidFill>
              </a:rPr>
              <a:t>96/100</a:t>
            </a:r>
          </a:p>
        </p:txBody>
      </p:sp>
      <p:sp>
        <p:nvSpPr>
          <p:cNvPr id="11" name="TextBox 10"/>
          <p:cNvSpPr txBox="1"/>
          <p:nvPr/>
        </p:nvSpPr>
        <p:spPr>
          <a:xfrm>
            <a:off x="3246120" y="1572768"/>
            <a:ext cx="2743200" cy="256032"/>
          </a:xfrm>
          <a:prstGeom prst="rect">
            <a:avLst/>
          </a:prstGeom>
          <a:noFill/>
        </p:spPr>
        <p:txBody>
          <a:bodyPr wrap="square">
            <a:spAutoFit/>
          </a:bodyPr>
          <a:lstStyle/>
          <a:p>
            <a:pPr algn="ctr"/>
            <a:r>
              <a:rPr sz="1000" b="0" i="0">
                <a:solidFill>
                  <a:srgbClr val="8B94B0"/>
                </a:solidFill>
              </a:rPr>
              <a:t>Score max</a:t>
            </a:r>
          </a:p>
        </p:txBody>
      </p:sp>
      <p:sp>
        <p:nvSpPr>
          <p:cNvPr id="12" name="Rectangle 11"/>
          <p:cNvSpPr/>
          <p:nvPr/>
        </p:nvSpPr>
        <p:spPr>
          <a:xfrm>
            <a:off x="612648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126480" y="1078992"/>
            <a:ext cx="2743200" cy="475488"/>
          </a:xfrm>
          <a:prstGeom prst="rect">
            <a:avLst/>
          </a:prstGeom>
          <a:noFill/>
        </p:spPr>
        <p:txBody>
          <a:bodyPr wrap="square">
            <a:spAutoFit/>
          </a:bodyPr>
          <a:lstStyle/>
          <a:p>
            <a:pPr algn="ctr"/>
            <a:r>
              <a:rPr sz="2400" b="1" i="0">
                <a:solidFill>
                  <a:srgbClr val="E07D3C"/>
                </a:solidFill>
              </a:rPr>
              <a:t>34%</a:t>
            </a:r>
          </a:p>
        </p:txBody>
      </p:sp>
      <p:sp>
        <p:nvSpPr>
          <p:cNvPr id="14" name="TextBox 13"/>
          <p:cNvSpPr txBox="1"/>
          <p:nvPr/>
        </p:nvSpPr>
        <p:spPr>
          <a:xfrm>
            <a:off x="6126480" y="1572768"/>
            <a:ext cx="2743200" cy="256032"/>
          </a:xfrm>
          <a:prstGeom prst="rect">
            <a:avLst/>
          </a:prstGeom>
          <a:noFill/>
        </p:spPr>
        <p:txBody>
          <a:bodyPr wrap="square">
            <a:spAutoFit/>
          </a:bodyPr>
          <a:lstStyle/>
          <a:p>
            <a:pPr algn="ctr"/>
            <a:r>
              <a:rPr sz="1000" b="0" i="0">
                <a:solidFill>
                  <a:srgbClr val="8B94B0"/>
                </a:solidFill>
              </a:rPr>
              <a:t>Conv. estimée</a:t>
            </a:r>
          </a:p>
        </p:txBody>
      </p:sp>
      <p:sp>
        <p:nvSpPr>
          <p:cNvPr id="15" name="Rectangle 14"/>
          <p:cNvSpPr/>
          <p:nvPr/>
        </p:nvSpPr>
        <p:spPr>
          <a:xfrm>
            <a:off x="900684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006840" y="1078992"/>
            <a:ext cx="2743200" cy="475488"/>
          </a:xfrm>
          <a:prstGeom prst="rect">
            <a:avLst/>
          </a:prstGeom>
          <a:noFill/>
        </p:spPr>
        <p:txBody>
          <a:bodyPr wrap="square">
            <a:spAutoFit/>
          </a:bodyPr>
          <a:lstStyle/>
          <a:p>
            <a:pPr algn="ctr"/>
            <a:r>
              <a:rPr sz="2400" b="1" i="0">
                <a:solidFill>
                  <a:srgbClr val="E07D3C"/>
                </a:solidFill>
              </a:rPr>
              <a:t>847</a:t>
            </a:r>
          </a:p>
        </p:txBody>
      </p:sp>
      <p:sp>
        <p:nvSpPr>
          <p:cNvPr id="17" name="TextBox 16"/>
          <p:cNvSpPr txBox="1"/>
          <p:nvPr/>
        </p:nvSpPr>
        <p:spPr>
          <a:xfrm>
            <a:off x="9006840" y="1572768"/>
            <a:ext cx="2743200" cy="256032"/>
          </a:xfrm>
          <a:prstGeom prst="rect">
            <a:avLst/>
          </a:prstGeom>
          <a:noFill/>
        </p:spPr>
        <p:txBody>
          <a:bodyPr wrap="square">
            <a:spAutoFit/>
          </a:bodyPr>
          <a:lstStyle/>
          <a:p>
            <a:pPr algn="ctr"/>
            <a:r>
              <a:rPr sz="1000" b="0" i="0">
                <a:solidFill>
                  <a:srgbClr val="8B94B0"/>
                </a:solidFill>
              </a:rPr>
              <a:t>Contacts actifs</a:t>
            </a:r>
          </a:p>
        </p:txBody>
      </p:sp>
      <p:sp>
        <p:nvSpPr>
          <p:cNvPr id="39" name="Rectangle 38"/>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41" name="TextBox 40"/>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5/18</a:t>
            </a:r>
          </a:p>
        </p:txBody>
      </p:sp>
      <p:sp>
        <p:nvSpPr>
          <p:cNvPr id="42" name="Rectangle 41"/>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pic>
        <p:nvPicPr>
          <p:cNvPr id="43" name="Picture 42" descr="nuit-cuivre_contacts.png"/>
          <p:cNvPicPr>
            <a:picLocks noChangeAspect="1"/>
          </p:cNvPicPr>
          <p:nvPr/>
        </p:nvPicPr>
        <p:blipFill>
          <a:blip r:embed="rId2"/>
          <a:stretch>
            <a:fillRect/>
          </a:stretch>
        </p:blipFill>
        <p:spPr>
          <a:xfrm>
            <a:off x="365760" y="2057400"/>
            <a:ext cx="11430000" cy="416052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IA Studio — 5 variantes d'objet</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En un clic : 5 variantes d'objet générées avec le taux d'ouverture prédit pour chacune. La gagnante est recommandée automatiquement. Test A/B auto sur 20% du segment.</a:t>
            </a:r>
          </a:p>
        </p:txBody>
      </p:sp>
      <p:sp>
        <p:nvSpPr>
          <p:cNvPr id="6" name="Rectangle 5"/>
          <p:cNvSpPr/>
          <p:nvPr/>
        </p:nvSpPr>
        <p:spPr>
          <a:xfrm>
            <a:off x="36576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078992"/>
            <a:ext cx="2743200" cy="475488"/>
          </a:xfrm>
          <a:prstGeom prst="rect">
            <a:avLst/>
          </a:prstGeom>
          <a:noFill/>
        </p:spPr>
        <p:txBody>
          <a:bodyPr wrap="square">
            <a:spAutoFit/>
          </a:bodyPr>
          <a:lstStyle/>
          <a:p>
            <a:pPr algn="ctr"/>
            <a:r>
              <a:rPr sz="2400" b="1" i="0">
                <a:solidFill>
                  <a:srgbClr val="E07D3C"/>
                </a:solidFill>
              </a:rPr>
              <a:t>41%</a:t>
            </a:r>
          </a:p>
        </p:txBody>
      </p:sp>
      <p:sp>
        <p:nvSpPr>
          <p:cNvPr id="8" name="TextBox 7"/>
          <p:cNvSpPr txBox="1"/>
          <p:nvPr/>
        </p:nvSpPr>
        <p:spPr>
          <a:xfrm>
            <a:off x="365760" y="1572768"/>
            <a:ext cx="2743200" cy="256032"/>
          </a:xfrm>
          <a:prstGeom prst="rect">
            <a:avLst/>
          </a:prstGeom>
          <a:noFill/>
        </p:spPr>
        <p:txBody>
          <a:bodyPr wrap="square">
            <a:spAutoFit/>
          </a:bodyPr>
          <a:lstStyle/>
          <a:p>
            <a:pPr algn="ctr"/>
            <a:r>
              <a:rPr sz="1000" b="0" i="0">
                <a:solidFill>
                  <a:srgbClr val="8B94B0"/>
                </a:solidFill>
              </a:rPr>
              <a:t>Taux ouv. prédit</a:t>
            </a:r>
          </a:p>
        </p:txBody>
      </p:sp>
      <p:sp>
        <p:nvSpPr>
          <p:cNvPr id="9" name="Rectangle 8"/>
          <p:cNvSpPr/>
          <p:nvPr/>
        </p:nvSpPr>
        <p:spPr>
          <a:xfrm>
            <a:off x="324612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46120" y="1078992"/>
            <a:ext cx="2743200" cy="475488"/>
          </a:xfrm>
          <a:prstGeom prst="rect">
            <a:avLst/>
          </a:prstGeom>
          <a:noFill/>
        </p:spPr>
        <p:txBody>
          <a:bodyPr wrap="square">
            <a:spAutoFit/>
          </a:bodyPr>
          <a:lstStyle/>
          <a:p>
            <a:pPr algn="ctr"/>
            <a:r>
              <a:rPr sz="2400" b="1" i="0">
                <a:solidFill>
                  <a:srgbClr val="E07D3C"/>
                </a:solidFill>
              </a:rPr>
              <a:t>5</a:t>
            </a:r>
          </a:p>
        </p:txBody>
      </p:sp>
      <p:sp>
        <p:nvSpPr>
          <p:cNvPr id="11" name="TextBox 10"/>
          <p:cNvSpPr txBox="1"/>
          <p:nvPr/>
        </p:nvSpPr>
        <p:spPr>
          <a:xfrm>
            <a:off x="3246120" y="1572768"/>
            <a:ext cx="2743200" cy="256032"/>
          </a:xfrm>
          <a:prstGeom prst="rect">
            <a:avLst/>
          </a:prstGeom>
          <a:noFill/>
        </p:spPr>
        <p:txBody>
          <a:bodyPr wrap="square">
            <a:spAutoFit/>
          </a:bodyPr>
          <a:lstStyle/>
          <a:p>
            <a:pPr algn="ctr"/>
            <a:r>
              <a:rPr sz="1000" b="0" i="0">
                <a:solidFill>
                  <a:srgbClr val="8B94B0"/>
                </a:solidFill>
              </a:rPr>
              <a:t>Variantes</a:t>
            </a:r>
          </a:p>
        </p:txBody>
      </p:sp>
      <p:sp>
        <p:nvSpPr>
          <p:cNvPr id="12" name="Rectangle 11"/>
          <p:cNvSpPr/>
          <p:nvPr/>
        </p:nvSpPr>
        <p:spPr>
          <a:xfrm>
            <a:off x="612648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126480" y="1078992"/>
            <a:ext cx="2743200" cy="475488"/>
          </a:xfrm>
          <a:prstGeom prst="rect">
            <a:avLst/>
          </a:prstGeom>
          <a:noFill/>
        </p:spPr>
        <p:txBody>
          <a:bodyPr wrap="square">
            <a:spAutoFit/>
          </a:bodyPr>
          <a:lstStyle/>
          <a:p>
            <a:pPr algn="ctr"/>
            <a:r>
              <a:rPr sz="2400" b="1" i="0">
                <a:solidFill>
                  <a:srgbClr val="E07D3C"/>
                </a:solidFill>
              </a:rPr>
              <a:t>94%</a:t>
            </a:r>
          </a:p>
        </p:txBody>
      </p:sp>
      <p:sp>
        <p:nvSpPr>
          <p:cNvPr id="14" name="TextBox 13"/>
          <p:cNvSpPr txBox="1"/>
          <p:nvPr/>
        </p:nvSpPr>
        <p:spPr>
          <a:xfrm>
            <a:off x="6126480" y="1572768"/>
            <a:ext cx="2743200" cy="256032"/>
          </a:xfrm>
          <a:prstGeom prst="rect">
            <a:avLst/>
          </a:prstGeom>
          <a:noFill/>
        </p:spPr>
        <p:txBody>
          <a:bodyPr wrap="square">
            <a:spAutoFit/>
          </a:bodyPr>
          <a:lstStyle/>
          <a:p>
            <a:pPr algn="ctr"/>
            <a:r>
              <a:rPr sz="1000" b="0" i="0">
                <a:solidFill>
                  <a:srgbClr val="8B94B0"/>
                </a:solidFill>
              </a:rPr>
              <a:t>Confiance IA</a:t>
            </a:r>
          </a:p>
        </p:txBody>
      </p:sp>
      <p:sp>
        <p:nvSpPr>
          <p:cNvPr id="15" name="Rectangle 14"/>
          <p:cNvSpPr/>
          <p:nvPr/>
        </p:nvSpPr>
        <p:spPr>
          <a:xfrm>
            <a:off x="900684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006840" y="1078992"/>
            <a:ext cx="2743200" cy="475488"/>
          </a:xfrm>
          <a:prstGeom prst="rect">
            <a:avLst/>
          </a:prstGeom>
          <a:noFill/>
        </p:spPr>
        <p:txBody>
          <a:bodyPr wrap="square">
            <a:spAutoFit/>
          </a:bodyPr>
          <a:lstStyle/>
          <a:p>
            <a:pPr algn="ctr"/>
            <a:r>
              <a:rPr sz="2400" b="1" i="0">
                <a:solidFill>
                  <a:srgbClr val="E07D3C"/>
                </a:solidFill>
              </a:rPr>
              <a:t>2h</a:t>
            </a:r>
          </a:p>
        </p:txBody>
      </p:sp>
      <p:sp>
        <p:nvSpPr>
          <p:cNvPr id="17" name="TextBox 16"/>
          <p:cNvSpPr txBox="1"/>
          <p:nvPr/>
        </p:nvSpPr>
        <p:spPr>
          <a:xfrm>
            <a:off x="9006840" y="1572768"/>
            <a:ext cx="2743200" cy="256032"/>
          </a:xfrm>
          <a:prstGeom prst="rect">
            <a:avLst/>
          </a:prstGeom>
          <a:noFill/>
        </p:spPr>
        <p:txBody>
          <a:bodyPr wrap="square">
            <a:spAutoFit/>
          </a:bodyPr>
          <a:lstStyle/>
          <a:p>
            <a:pPr algn="ctr"/>
            <a:r>
              <a:rPr sz="1000" b="0" i="0">
                <a:solidFill>
                  <a:srgbClr val="8B94B0"/>
                </a:solidFill>
              </a:rPr>
              <a:t>A/B auto</a:t>
            </a:r>
          </a:p>
        </p:txBody>
      </p:sp>
      <p:sp>
        <p:nvSpPr>
          <p:cNvPr id="18" name="Rectangle 17"/>
          <p:cNvSpPr/>
          <p:nvPr/>
        </p:nvSpPr>
        <p:spPr>
          <a:xfrm>
            <a:off x="365760" y="2057400"/>
            <a:ext cx="11430000" cy="416052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365760" y="2057400"/>
            <a:ext cx="1645920" cy="416052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57200" y="2130552"/>
            <a:ext cx="1463040" cy="320040"/>
          </a:xfrm>
          <a:prstGeom prst="rect">
            <a:avLst/>
          </a:prstGeom>
          <a:noFill/>
        </p:spPr>
        <p:txBody>
          <a:bodyPr wrap="square">
            <a:spAutoFit/>
          </a:bodyPr>
          <a:lstStyle/>
          <a:p>
            <a:pPr algn="l"/>
            <a:r>
              <a:rPr sz="1200" b="1" i="0">
                <a:solidFill>
                  <a:srgbClr val="E07D3C"/>
                </a:solidFill>
              </a:rPr>
              <a:t>HEREBO</a:t>
            </a:r>
          </a:p>
        </p:txBody>
      </p:sp>
      <p:sp>
        <p:nvSpPr>
          <p:cNvPr id="21" name="TextBox 20"/>
          <p:cNvSpPr txBox="1"/>
          <p:nvPr/>
        </p:nvSpPr>
        <p:spPr>
          <a:xfrm>
            <a:off x="411480" y="2560320"/>
            <a:ext cx="1554480" cy="411480"/>
          </a:xfrm>
          <a:prstGeom prst="rect">
            <a:avLst/>
          </a:prstGeom>
          <a:noFill/>
        </p:spPr>
        <p:txBody>
          <a:bodyPr wrap="square">
            <a:spAutoFit/>
          </a:bodyPr>
          <a:lstStyle/>
          <a:p>
            <a:pPr algn="l"/>
            <a:r>
              <a:rPr sz="1000" b="0" i="0">
                <a:solidFill>
                  <a:srgbClr val="8B94B0"/>
                </a:solidFill>
              </a:rPr>
              <a:t>Dashboard</a:t>
            </a:r>
          </a:p>
        </p:txBody>
      </p:sp>
      <p:sp>
        <p:nvSpPr>
          <p:cNvPr id="22" name="TextBox 21"/>
          <p:cNvSpPr txBox="1"/>
          <p:nvPr/>
        </p:nvSpPr>
        <p:spPr>
          <a:xfrm>
            <a:off x="411480" y="3090672"/>
            <a:ext cx="1554480" cy="411480"/>
          </a:xfrm>
          <a:prstGeom prst="rect">
            <a:avLst/>
          </a:prstGeom>
          <a:noFill/>
        </p:spPr>
        <p:txBody>
          <a:bodyPr wrap="square">
            <a:spAutoFit/>
          </a:bodyPr>
          <a:lstStyle/>
          <a:p>
            <a:pPr algn="l"/>
            <a:r>
              <a:rPr sz="1000" b="0" i="0">
                <a:solidFill>
                  <a:srgbClr val="8B94B0"/>
                </a:solidFill>
              </a:rPr>
              <a:t>Contacts</a:t>
            </a:r>
          </a:p>
        </p:txBody>
      </p:sp>
      <p:sp>
        <p:nvSpPr>
          <p:cNvPr id="23" name="TextBox 22"/>
          <p:cNvSpPr txBox="1"/>
          <p:nvPr/>
        </p:nvSpPr>
        <p:spPr>
          <a:xfrm>
            <a:off x="411480" y="3621024"/>
            <a:ext cx="1554480" cy="411480"/>
          </a:xfrm>
          <a:prstGeom prst="rect">
            <a:avLst/>
          </a:prstGeom>
          <a:noFill/>
        </p:spPr>
        <p:txBody>
          <a:bodyPr wrap="square">
            <a:spAutoFit/>
          </a:bodyPr>
          <a:lstStyle/>
          <a:p>
            <a:pPr algn="l"/>
            <a:r>
              <a:rPr sz="1000" b="0" i="0">
                <a:solidFill>
                  <a:srgbClr val="E07D3C"/>
                </a:solidFill>
              </a:rPr>
              <a:t>Campagnes</a:t>
            </a:r>
          </a:p>
        </p:txBody>
      </p:sp>
      <p:sp>
        <p:nvSpPr>
          <p:cNvPr id="24" name="TextBox 23"/>
          <p:cNvSpPr txBox="1"/>
          <p:nvPr/>
        </p:nvSpPr>
        <p:spPr>
          <a:xfrm>
            <a:off x="411480" y="4151375"/>
            <a:ext cx="1554480" cy="411480"/>
          </a:xfrm>
          <a:prstGeom prst="rect">
            <a:avLst/>
          </a:prstGeom>
          <a:noFill/>
        </p:spPr>
        <p:txBody>
          <a:bodyPr wrap="square">
            <a:spAutoFit/>
          </a:bodyPr>
          <a:lstStyle/>
          <a:p>
            <a:pPr algn="l"/>
            <a:r>
              <a:rPr sz="1000" b="0" i="0">
                <a:solidFill>
                  <a:srgbClr val="8B94B0"/>
                </a:solidFill>
              </a:rPr>
              <a:t>IA Studio</a:t>
            </a:r>
          </a:p>
        </p:txBody>
      </p:sp>
      <p:sp>
        <p:nvSpPr>
          <p:cNvPr id="25" name="TextBox 24"/>
          <p:cNvSpPr txBox="1"/>
          <p:nvPr/>
        </p:nvSpPr>
        <p:spPr>
          <a:xfrm>
            <a:off x="411480" y="4681727"/>
            <a:ext cx="1554480" cy="411480"/>
          </a:xfrm>
          <a:prstGeom prst="rect">
            <a:avLst/>
          </a:prstGeom>
          <a:noFill/>
        </p:spPr>
        <p:txBody>
          <a:bodyPr wrap="square">
            <a:spAutoFit/>
          </a:bodyPr>
          <a:lstStyle/>
          <a:p>
            <a:pPr algn="l"/>
            <a:r>
              <a:rPr sz="1000" b="0" i="0">
                <a:solidFill>
                  <a:srgbClr val="8B94B0"/>
                </a:solidFill>
              </a:rPr>
              <a:t>Analytics</a:t>
            </a:r>
          </a:p>
        </p:txBody>
      </p:sp>
      <p:sp>
        <p:nvSpPr>
          <p:cNvPr id="26" name="TextBox 25"/>
          <p:cNvSpPr txBox="1"/>
          <p:nvPr/>
        </p:nvSpPr>
        <p:spPr>
          <a:xfrm>
            <a:off x="411480" y="5212079"/>
            <a:ext cx="1554480" cy="411480"/>
          </a:xfrm>
          <a:prstGeom prst="rect">
            <a:avLst/>
          </a:prstGeom>
          <a:noFill/>
        </p:spPr>
        <p:txBody>
          <a:bodyPr wrap="square">
            <a:spAutoFit/>
          </a:bodyPr>
          <a:lstStyle/>
          <a:p>
            <a:pPr algn="l"/>
            <a:r>
              <a:rPr sz="1000" b="0" i="0">
                <a:solidFill>
                  <a:srgbClr val="8B94B0"/>
                </a:solidFill>
              </a:rPr>
              <a:t>Autopilot</a:t>
            </a:r>
          </a:p>
        </p:txBody>
      </p:sp>
      <p:sp>
        <p:nvSpPr>
          <p:cNvPr id="27" name="Rectangle 26"/>
          <p:cNvSpPr/>
          <p:nvPr/>
        </p:nvSpPr>
        <p:spPr>
          <a:xfrm>
            <a:off x="2057400" y="2057400"/>
            <a:ext cx="9738360" cy="38404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2194560" y="2103120"/>
            <a:ext cx="9509760" cy="292608"/>
          </a:xfrm>
          <a:prstGeom prst="rect">
            <a:avLst/>
          </a:prstGeom>
          <a:noFill/>
        </p:spPr>
        <p:txBody>
          <a:bodyPr wrap="square">
            <a:spAutoFit/>
          </a:bodyPr>
          <a:lstStyle/>
          <a:p>
            <a:pPr algn="l"/>
            <a:r>
              <a:rPr sz="1000" b="0" i="0">
                <a:solidFill>
                  <a:srgbClr val="8B94B0"/>
                </a:solidFill>
              </a:rPr>
              <a:t>Cabinet Martin &amp; Associés · Plan Pro · IA activée ✦</a:t>
            </a:r>
          </a:p>
        </p:txBody>
      </p:sp>
      <p:sp>
        <p:nvSpPr>
          <p:cNvPr id="29" name="TextBox 28"/>
          <p:cNvSpPr txBox="1"/>
          <p:nvPr/>
        </p:nvSpPr>
        <p:spPr>
          <a:xfrm>
            <a:off x="2194560" y="2606040"/>
            <a:ext cx="9418320" cy="411480"/>
          </a:xfrm>
          <a:prstGeom prst="rect">
            <a:avLst/>
          </a:prstGeom>
          <a:noFill/>
        </p:spPr>
        <p:txBody>
          <a:bodyPr wrap="square">
            <a:spAutoFit/>
          </a:bodyPr>
          <a:lstStyle/>
          <a:p>
            <a:pPr algn="l"/>
            <a:r>
              <a:rPr sz="1100" b="0" i="1">
                <a:solidFill>
                  <a:srgbClr val="8B94B0"/>
                </a:solidFill>
              </a:rPr>
              <a:t>[ Vue : IA Studio — 5 variantes d'objet — données fictives à titre de démonstration ]</a:t>
            </a:r>
          </a:p>
        </p:txBody>
      </p:sp>
      <p:sp>
        <p:nvSpPr>
          <p:cNvPr id="30" name="Rectangle 29"/>
          <p:cNvSpPr/>
          <p:nvPr/>
        </p:nvSpPr>
        <p:spPr>
          <a:xfrm>
            <a:off x="2286000" y="3154680"/>
            <a:ext cx="2651760" cy="91440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2286000" y="3218688"/>
            <a:ext cx="2651760" cy="502920"/>
          </a:xfrm>
          <a:prstGeom prst="rect">
            <a:avLst/>
          </a:prstGeom>
          <a:noFill/>
        </p:spPr>
        <p:txBody>
          <a:bodyPr wrap="square">
            <a:spAutoFit/>
          </a:bodyPr>
          <a:lstStyle/>
          <a:p>
            <a:pPr algn="ctr"/>
            <a:r>
              <a:rPr sz="2200" b="1" i="0">
                <a:solidFill>
                  <a:srgbClr val="E07D3C"/>
                </a:solidFill>
              </a:rPr>
              <a:t>41%</a:t>
            </a:r>
          </a:p>
        </p:txBody>
      </p:sp>
      <p:sp>
        <p:nvSpPr>
          <p:cNvPr id="32" name="TextBox 31"/>
          <p:cNvSpPr txBox="1"/>
          <p:nvPr/>
        </p:nvSpPr>
        <p:spPr>
          <a:xfrm>
            <a:off x="2286000" y="3730752"/>
            <a:ext cx="2651760" cy="274320"/>
          </a:xfrm>
          <a:prstGeom prst="rect">
            <a:avLst/>
          </a:prstGeom>
          <a:noFill/>
        </p:spPr>
        <p:txBody>
          <a:bodyPr wrap="square">
            <a:spAutoFit/>
          </a:bodyPr>
          <a:lstStyle/>
          <a:p>
            <a:pPr algn="ctr"/>
            <a:r>
              <a:rPr sz="1000" b="0" i="0">
                <a:solidFill>
                  <a:srgbClr val="8B94B0"/>
                </a:solidFill>
              </a:rPr>
              <a:t>Taux ouv. prédit</a:t>
            </a:r>
          </a:p>
        </p:txBody>
      </p:sp>
      <p:sp>
        <p:nvSpPr>
          <p:cNvPr id="33" name="Rectangle 32"/>
          <p:cNvSpPr/>
          <p:nvPr/>
        </p:nvSpPr>
        <p:spPr>
          <a:xfrm>
            <a:off x="5212080" y="3154680"/>
            <a:ext cx="2651760" cy="91440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5212080" y="3218688"/>
            <a:ext cx="2651760" cy="502920"/>
          </a:xfrm>
          <a:prstGeom prst="rect">
            <a:avLst/>
          </a:prstGeom>
          <a:noFill/>
        </p:spPr>
        <p:txBody>
          <a:bodyPr wrap="square">
            <a:spAutoFit/>
          </a:bodyPr>
          <a:lstStyle/>
          <a:p>
            <a:pPr algn="ctr"/>
            <a:r>
              <a:rPr sz="2200" b="1" i="0">
                <a:solidFill>
                  <a:srgbClr val="E07D3C"/>
                </a:solidFill>
              </a:rPr>
              <a:t>5</a:t>
            </a:r>
          </a:p>
        </p:txBody>
      </p:sp>
      <p:sp>
        <p:nvSpPr>
          <p:cNvPr id="35" name="TextBox 34"/>
          <p:cNvSpPr txBox="1"/>
          <p:nvPr/>
        </p:nvSpPr>
        <p:spPr>
          <a:xfrm>
            <a:off x="5212080" y="3730752"/>
            <a:ext cx="2651760" cy="274320"/>
          </a:xfrm>
          <a:prstGeom prst="rect">
            <a:avLst/>
          </a:prstGeom>
          <a:noFill/>
        </p:spPr>
        <p:txBody>
          <a:bodyPr wrap="square">
            <a:spAutoFit/>
          </a:bodyPr>
          <a:lstStyle/>
          <a:p>
            <a:pPr algn="ctr"/>
            <a:r>
              <a:rPr sz="1000" b="0" i="0">
                <a:solidFill>
                  <a:srgbClr val="8B94B0"/>
                </a:solidFill>
              </a:rPr>
              <a:t>Variantes</a:t>
            </a:r>
          </a:p>
        </p:txBody>
      </p:sp>
      <p:sp>
        <p:nvSpPr>
          <p:cNvPr id="36" name="Rectangle 35"/>
          <p:cNvSpPr/>
          <p:nvPr/>
        </p:nvSpPr>
        <p:spPr>
          <a:xfrm>
            <a:off x="8138160" y="3154680"/>
            <a:ext cx="2651760" cy="91440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8138160" y="3218688"/>
            <a:ext cx="2651760" cy="502920"/>
          </a:xfrm>
          <a:prstGeom prst="rect">
            <a:avLst/>
          </a:prstGeom>
          <a:noFill/>
        </p:spPr>
        <p:txBody>
          <a:bodyPr wrap="square">
            <a:spAutoFit/>
          </a:bodyPr>
          <a:lstStyle/>
          <a:p>
            <a:pPr algn="ctr"/>
            <a:r>
              <a:rPr sz="2200" b="1" i="0">
                <a:solidFill>
                  <a:srgbClr val="E07D3C"/>
                </a:solidFill>
              </a:rPr>
              <a:t>94%</a:t>
            </a:r>
          </a:p>
        </p:txBody>
      </p:sp>
      <p:sp>
        <p:nvSpPr>
          <p:cNvPr id="38" name="TextBox 37"/>
          <p:cNvSpPr txBox="1"/>
          <p:nvPr/>
        </p:nvSpPr>
        <p:spPr>
          <a:xfrm>
            <a:off x="8138160" y="3730752"/>
            <a:ext cx="2651760" cy="274320"/>
          </a:xfrm>
          <a:prstGeom prst="rect">
            <a:avLst/>
          </a:prstGeom>
          <a:noFill/>
        </p:spPr>
        <p:txBody>
          <a:bodyPr wrap="square">
            <a:spAutoFit/>
          </a:bodyPr>
          <a:lstStyle/>
          <a:p>
            <a:pPr algn="ctr"/>
            <a:r>
              <a:rPr sz="1000" b="0" i="0">
                <a:solidFill>
                  <a:srgbClr val="8B94B0"/>
                </a:solidFill>
              </a:rPr>
              <a:t>Confiance IA</a:t>
            </a:r>
          </a:p>
        </p:txBody>
      </p:sp>
      <p:sp>
        <p:nvSpPr>
          <p:cNvPr id="39" name="Rectangle 38"/>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41" name="TextBox 40"/>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6/18</a:t>
            </a:r>
          </a:p>
        </p:txBody>
      </p:sp>
      <p:sp>
        <p:nvSpPr>
          <p:cNvPr id="42" name="Rectangle 41"/>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Analytics — 38.1% vs 18%</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Résultats post-campagne en temps réel avec comparaison benchmark sectoriel. NSM calculé par campagne. 3 recommandations IA actionnables (relance, segment chaud, style objet).</a:t>
            </a:r>
          </a:p>
        </p:txBody>
      </p:sp>
      <p:sp>
        <p:nvSpPr>
          <p:cNvPr id="6" name="Rectangle 5"/>
          <p:cNvSpPr/>
          <p:nvPr/>
        </p:nvSpPr>
        <p:spPr>
          <a:xfrm>
            <a:off x="36576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078992"/>
            <a:ext cx="2743200" cy="475488"/>
          </a:xfrm>
          <a:prstGeom prst="rect">
            <a:avLst/>
          </a:prstGeom>
          <a:noFill/>
        </p:spPr>
        <p:txBody>
          <a:bodyPr wrap="square">
            <a:spAutoFit/>
          </a:bodyPr>
          <a:lstStyle/>
          <a:p>
            <a:pPr algn="ctr"/>
            <a:r>
              <a:rPr sz="2400" b="1" i="0">
                <a:solidFill>
                  <a:srgbClr val="E07D3C"/>
                </a:solidFill>
              </a:rPr>
              <a:t>38.1%</a:t>
            </a:r>
          </a:p>
        </p:txBody>
      </p:sp>
      <p:sp>
        <p:nvSpPr>
          <p:cNvPr id="8" name="TextBox 7"/>
          <p:cNvSpPr txBox="1"/>
          <p:nvPr/>
        </p:nvSpPr>
        <p:spPr>
          <a:xfrm>
            <a:off x="365760" y="1572768"/>
            <a:ext cx="2743200" cy="256032"/>
          </a:xfrm>
          <a:prstGeom prst="rect">
            <a:avLst/>
          </a:prstGeom>
          <a:noFill/>
        </p:spPr>
        <p:txBody>
          <a:bodyPr wrap="square">
            <a:spAutoFit/>
          </a:bodyPr>
          <a:lstStyle/>
          <a:p>
            <a:pPr algn="ctr"/>
            <a:r>
              <a:rPr sz="1000" b="0" i="0">
                <a:solidFill>
                  <a:srgbClr val="8B94B0"/>
                </a:solidFill>
              </a:rPr>
              <a:t>Taux ouverture</a:t>
            </a:r>
          </a:p>
        </p:txBody>
      </p:sp>
      <p:sp>
        <p:nvSpPr>
          <p:cNvPr id="9" name="Rectangle 8"/>
          <p:cNvSpPr/>
          <p:nvPr/>
        </p:nvSpPr>
        <p:spPr>
          <a:xfrm>
            <a:off x="324612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46120" y="1078992"/>
            <a:ext cx="2743200" cy="475488"/>
          </a:xfrm>
          <a:prstGeom prst="rect">
            <a:avLst/>
          </a:prstGeom>
          <a:noFill/>
        </p:spPr>
        <p:txBody>
          <a:bodyPr wrap="square">
            <a:spAutoFit/>
          </a:bodyPr>
          <a:lstStyle/>
          <a:p>
            <a:pPr algn="ctr"/>
            <a:r>
              <a:rPr sz="2400" b="1" i="0">
                <a:solidFill>
                  <a:srgbClr val="E07D3C"/>
                </a:solidFill>
              </a:rPr>
              <a:t>212</a:t>
            </a:r>
          </a:p>
        </p:txBody>
      </p:sp>
      <p:sp>
        <p:nvSpPr>
          <p:cNvPr id="11" name="TextBox 10"/>
          <p:cNvSpPr txBox="1"/>
          <p:nvPr/>
        </p:nvSpPr>
        <p:spPr>
          <a:xfrm>
            <a:off x="3246120" y="1572768"/>
            <a:ext cx="2743200" cy="256032"/>
          </a:xfrm>
          <a:prstGeom prst="rect">
            <a:avLst/>
          </a:prstGeom>
          <a:noFill/>
        </p:spPr>
        <p:txBody>
          <a:bodyPr wrap="square">
            <a:spAutoFit/>
          </a:bodyPr>
          <a:lstStyle/>
          <a:p>
            <a:pPr algn="ctr"/>
            <a:r>
              <a:rPr sz="1000" b="0" i="0">
                <a:solidFill>
                  <a:srgbClr val="8B94B0"/>
                </a:solidFill>
              </a:rPr>
              <a:t>NSM campagne</a:t>
            </a:r>
          </a:p>
        </p:txBody>
      </p:sp>
      <p:sp>
        <p:nvSpPr>
          <p:cNvPr id="12" name="Rectangle 11"/>
          <p:cNvSpPr/>
          <p:nvPr/>
        </p:nvSpPr>
        <p:spPr>
          <a:xfrm>
            <a:off x="612648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126480" y="1078992"/>
            <a:ext cx="2743200" cy="475488"/>
          </a:xfrm>
          <a:prstGeom prst="rect">
            <a:avLst/>
          </a:prstGeom>
          <a:noFill/>
        </p:spPr>
        <p:txBody>
          <a:bodyPr wrap="square">
            <a:spAutoFit/>
          </a:bodyPr>
          <a:lstStyle/>
          <a:p>
            <a:pPr algn="ctr"/>
            <a:r>
              <a:rPr sz="2400" b="1" i="0">
                <a:solidFill>
                  <a:srgbClr val="E07D3C"/>
                </a:solidFill>
              </a:rPr>
              <a:t>18%</a:t>
            </a:r>
          </a:p>
        </p:txBody>
      </p:sp>
      <p:sp>
        <p:nvSpPr>
          <p:cNvPr id="14" name="TextBox 13"/>
          <p:cNvSpPr txBox="1"/>
          <p:nvPr/>
        </p:nvSpPr>
        <p:spPr>
          <a:xfrm>
            <a:off x="6126480" y="1572768"/>
            <a:ext cx="2743200" cy="256032"/>
          </a:xfrm>
          <a:prstGeom prst="rect">
            <a:avLst/>
          </a:prstGeom>
          <a:noFill/>
        </p:spPr>
        <p:txBody>
          <a:bodyPr wrap="square">
            <a:spAutoFit/>
          </a:bodyPr>
          <a:lstStyle/>
          <a:p>
            <a:pPr algn="ctr"/>
            <a:r>
              <a:rPr sz="1000" b="0" i="0">
                <a:solidFill>
                  <a:srgbClr val="8B94B0"/>
                </a:solidFill>
              </a:rPr>
              <a:t>Benchmark</a:t>
            </a:r>
          </a:p>
        </p:txBody>
      </p:sp>
      <p:sp>
        <p:nvSpPr>
          <p:cNvPr id="15" name="Rectangle 14"/>
          <p:cNvSpPr/>
          <p:nvPr/>
        </p:nvSpPr>
        <p:spPr>
          <a:xfrm>
            <a:off x="9006840" y="1005840"/>
            <a:ext cx="2743200" cy="868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006840" y="1078992"/>
            <a:ext cx="2743200" cy="475488"/>
          </a:xfrm>
          <a:prstGeom prst="rect">
            <a:avLst/>
          </a:prstGeom>
          <a:noFill/>
        </p:spPr>
        <p:txBody>
          <a:bodyPr wrap="square">
            <a:spAutoFit/>
          </a:bodyPr>
          <a:lstStyle/>
          <a:p>
            <a:pPr algn="ctr"/>
            <a:r>
              <a:rPr sz="2400" b="1" i="0">
                <a:solidFill>
                  <a:srgbClr val="E07D3C"/>
                </a:solidFill>
              </a:rPr>
              <a:t>8</a:t>
            </a:r>
          </a:p>
        </p:txBody>
      </p:sp>
      <p:sp>
        <p:nvSpPr>
          <p:cNvPr id="17" name="TextBox 16"/>
          <p:cNvSpPr txBox="1"/>
          <p:nvPr/>
        </p:nvSpPr>
        <p:spPr>
          <a:xfrm>
            <a:off x="9006840" y="1572768"/>
            <a:ext cx="2743200" cy="256032"/>
          </a:xfrm>
          <a:prstGeom prst="rect">
            <a:avLst/>
          </a:prstGeom>
          <a:noFill/>
        </p:spPr>
        <p:txBody>
          <a:bodyPr wrap="square">
            <a:spAutoFit/>
          </a:bodyPr>
          <a:lstStyle/>
          <a:p>
            <a:pPr algn="ctr"/>
            <a:r>
              <a:rPr sz="1000" b="0" i="0">
                <a:solidFill>
                  <a:srgbClr val="8B94B0"/>
                </a:solidFill>
              </a:rPr>
              <a:t>Prospects chauds</a:t>
            </a:r>
          </a:p>
        </p:txBody>
      </p:sp>
      <p:sp>
        <p:nvSpPr>
          <p:cNvPr id="39" name="Rectangle 38"/>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41" name="TextBox 40"/>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7/18</a:t>
            </a:r>
          </a:p>
        </p:txBody>
      </p:sp>
      <p:sp>
        <p:nvSpPr>
          <p:cNvPr id="42" name="Rectangle 41"/>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pic>
        <p:nvPicPr>
          <p:cNvPr id="43" name="Picture 42" descr="nuit-cuivre_analytics.png"/>
          <p:cNvPicPr>
            <a:picLocks noChangeAspect="1"/>
          </p:cNvPicPr>
          <p:nvPr/>
        </p:nvPicPr>
        <p:blipFill>
          <a:blip r:embed="rId2"/>
          <a:stretch>
            <a:fillRect/>
          </a:stretch>
        </p:blipFill>
        <p:spPr>
          <a:xfrm>
            <a:off x="365760" y="2057400"/>
            <a:ext cx="11430000" cy="416052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10 modules IA — Vue synthèse</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Chaque module est sectoriel — entraîné sur les règles réelles de chaque profession réglementée</a:t>
            </a:r>
          </a:p>
        </p:txBody>
      </p:sp>
      <p:sp>
        <p:nvSpPr>
          <p:cNvPr id="6" name="Rectangle 5"/>
          <p:cNvSpPr/>
          <p:nvPr/>
        </p:nvSpPr>
        <p:spPr>
          <a:xfrm>
            <a:off x="365760" y="1051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365760" y="1124712"/>
            <a:ext cx="2240280" cy="274320"/>
          </a:xfrm>
          <a:prstGeom prst="rect">
            <a:avLst/>
          </a:prstGeom>
          <a:noFill/>
        </p:spPr>
        <p:txBody>
          <a:bodyPr wrap="square">
            <a:spAutoFit/>
          </a:bodyPr>
          <a:lstStyle/>
          <a:p>
            <a:pPr algn="ctr"/>
            <a:r>
              <a:rPr sz="1100" b="1" i="0">
                <a:solidFill>
                  <a:srgbClr val="E07D3C"/>
                </a:solidFill>
              </a:rPr>
              <a:t>M1</a:t>
            </a:r>
          </a:p>
        </p:txBody>
      </p:sp>
      <p:sp>
        <p:nvSpPr>
          <p:cNvPr id="8" name="TextBox 7"/>
          <p:cNvSpPr txBox="1"/>
          <p:nvPr/>
        </p:nvSpPr>
        <p:spPr>
          <a:xfrm>
            <a:off x="365760" y="1417319"/>
            <a:ext cx="2240280" cy="320040"/>
          </a:xfrm>
          <a:prstGeom prst="rect">
            <a:avLst/>
          </a:prstGeom>
          <a:noFill/>
        </p:spPr>
        <p:txBody>
          <a:bodyPr wrap="square">
            <a:spAutoFit/>
          </a:bodyPr>
          <a:lstStyle/>
          <a:p>
            <a:pPr algn="ctr"/>
            <a:r>
              <a:rPr sz="1200" b="1" i="0">
                <a:solidFill>
                  <a:srgbClr val="EEF2FF"/>
                </a:solidFill>
              </a:rPr>
              <a:t>Objet email</a:t>
            </a:r>
          </a:p>
        </p:txBody>
      </p:sp>
      <p:sp>
        <p:nvSpPr>
          <p:cNvPr id="9" name="TextBox 8"/>
          <p:cNvSpPr txBox="1"/>
          <p:nvPr/>
        </p:nvSpPr>
        <p:spPr>
          <a:xfrm>
            <a:off x="365760" y="1801367"/>
            <a:ext cx="2240280" cy="274320"/>
          </a:xfrm>
          <a:prstGeom prst="rect">
            <a:avLst/>
          </a:prstGeom>
          <a:noFill/>
        </p:spPr>
        <p:txBody>
          <a:bodyPr wrap="square">
            <a:spAutoFit/>
          </a:bodyPr>
          <a:lstStyle/>
          <a:p>
            <a:pPr algn="ctr"/>
            <a:r>
              <a:rPr sz="1100" b="0" i="0">
                <a:solidFill>
                  <a:srgbClr val="10B981"/>
                </a:solidFill>
              </a:rPr>
              <a:t>41% prédit</a:t>
            </a:r>
          </a:p>
        </p:txBody>
      </p:sp>
      <p:sp>
        <p:nvSpPr>
          <p:cNvPr id="10" name="TextBox 9"/>
          <p:cNvSpPr txBox="1"/>
          <p:nvPr/>
        </p:nvSpPr>
        <p:spPr>
          <a:xfrm>
            <a:off x="365760" y="2167128"/>
            <a:ext cx="2240280" cy="320040"/>
          </a:xfrm>
          <a:prstGeom prst="rect">
            <a:avLst/>
          </a:prstGeom>
          <a:noFill/>
        </p:spPr>
        <p:txBody>
          <a:bodyPr wrap="square">
            <a:spAutoFit/>
          </a:bodyPr>
          <a:lstStyle/>
          <a:p>
            <a:pPr algn="ctr"/>
            <a:r>
              <a:rPr sz="2000" b="1" i="0">
                <a:solidFill>
                  <a:srgbClr val="E07D3C"/>
                </a:solidFill>
              </a:rPr>
              <a:t>✦</a:t>
            </a:r>
          </a:p>
        </p:txBody>
      </p:sp>
      <p:sp>
        <p:nvSpPr>
          <p:cNvPr id="11" name="Rectangle 10"/>
          <p:cNvSpPr/>
          <p:nvPr/>
        </p:nvSpPr>
        <p:spPr>
          <a:xfrm>
            <a:off x="2743200" y="1051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743200" y="1124712"/>
            <a:ext cx="2240280" cy="274320"/>
          </a:xfrm>
          <a:prstGeom prst="rect">
            <a:avLst/>
          </a:prstGeom>
          <a:noFill/>
        </p:spPr>
        <p:txBody>
          <a:bodyPr wrap="square">
            <a:spAutoFit/>
          </a:bodyPr>
          <a:lstStyle/>
          <a:p>
            <a:pPr algn="ctr"/>
            <a:r>
              <a:rPr sz="1100" b="1" i="0">
                <a:solidFill>
                  <a:srgbClr val="E07D3C"/>
                </a:solidFill>
              </a:rPr>
              <a:t>M2</a:t>
            </a:r>
          </a:p>
        </p:txBody>
      </p:sp>
      <p:sp>
        <p:nvSpPr>
          <p:cNvPr id="13" name="TextBox 12"/>
          <p:cNvSpPr txBox="1"/>
          <p:nvPr/>
        </p:nvSpPr>
        <p:spPr>
          <a:xfrm>
            <a:off x="2743200" y="1417319"/>
            <a:ext cx="2240280" cy="320040"/>
          </a:xfrm>
          <a:prstGeom prst="rect">
            <a:avLst/>
          </a:prstGeom>
          <a:noFill/>
        </p:spPr>
        <p:txBody>
          <a:bodyPr wrap="square">
            <a:spAutoFit/>
          </a:bodyPr>
          <a:lstStyle/>
          <a:p>
            <a:pPr algn="ctr"/>
            <a:r>
              <a:rPr sz="1200" b="1" i="0">
                <a:solidFill>
                  <a:srgbClr val="EEF2FF"/>
                </a:solidFill>
              </a:rPr>
              <a:t>Heure optimale</a:t>
            </a:r>
          </a:p>
        </p:txBody>
      </p:sp>
      <p:sp>
        <p:nvSpPr>
          <p:cNvPr id="14" name="TextBox 13"/>
          <p:cNvSpPr txBox="1"/>
          <p:nvPr/>
        </p:nvSpPr>
        <p:spPr>
          <a:xfrm>
            <a:off x="2743200" y="1801367"/>
            <a:ext cx="2240280" cy="274320"/>
          </a:xfrm>
          <a:prstGeom prst="rect">
            <a:avLst/>
          </a:prstGeom>
          <a:noFill/>
        </p:spPr>
        <p:txBody>
          <a:bodyPr wrap="square">
            <a:spAutoFit/>
          </a:bodyPr>
          <a:lstStyle/>
          <a:p>
            <a:pPr algn="ctr"/>
            <a:r>
              <a:rPr sz="1100" b="0" i="0">
                <a:solidFill>
                  <a:srgbClr val="10B981"/>
                </a:solidFill>
              </a:rPr>
              <a:t>+12%</a:t>
            </a:r>
          </a:p>
        </p:txBody>
      </p:sp>
      <p:sp>
        <p:nvSpPr>
          <p:cNvPr id="15" name="TextBox 14"/>
          <p:cNvSpPr txBox="1"/>
          <p:nvPr/>
        </p:nvSpPr>
        <p:spPr>
          <a:xfrm>
            <a:off x="2743200" y="2167128"/>
            <a:ext cx="2240280" cy="320040"/>
          </a:xfrm>
          <a:prstGeom prst="rect">
            <a:avLst/>
          </a:prstGeom>
          <a:noFill/>
        </p:spPr>
        <p:txBody>
          <a:bodyPr wrap="square">
            <a:spAutoFit/>
          </a:bodyPr>
          <a:lstStyle/>
          <a:p>
            <a:pPr algn="ctr"/>
            <a:r>
              <a:rPr sz="2000" b="1" i="0">
                <a:solidFill>
                  <a:srgbClr val="E07D3C"/>
                </a:solidFill>
              </a:rPr>
              <a:t>✦</a:t>
            </a:r>
          </a:p>
        </p:txBody>
      </p:sp>
      <p:sp>
        <p:nvSpPr>
          <p:cNvPr id="16" name="Rectangle 15"/>
          <p:cNvSpPr/>
          <p:nvPr/>
        </p:nvSpPr>
        <p:spPr>
          <a:xfrm>
            <a:off x="5120640" y="1051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120640" y="1124712"/>
            <a:ext cx="2240280" cy="274320"/>
          </a:xfrm>
          <a:prstGeom prst="rect">
            <a:avLst/>
          </a:prstGeom>
          <a:noFill/>
        </p:spPr>
        <p:txBody>
          <a:bodyPr wrap="square">
            <a:spAutoFit/>
          </a:bodyPr>
          <a:lstStyle/>
          <a:p>
            <a:pPr algn="ctr"/>
            <a:r>
              <a:rPr sz="1100" b="1" i="0">
                <a:solidFill>
                  <a:srgbClr val="E07D3C"/>
                </a:solidFill>
              </a:rPr>
              <a:t>M3</a:t>
            </a:r>
          </a:p>
        </p:txBody>
      </p:sp>
      <p:sp>
        <p:nvSpPr>
          <p:cNvPr id="18" name="TextBox 17"/>
          <p:cNvSpPr txBox="1"/>
          <p:nvPr/>
        </p:nvSpPr>
        <p:spPr>
          <a:xfrm>
            <a:off x="5120640" y="1417319"/>
            <a:ext cx="2240280" cy="320040"/>
          </a:xfrm>
          <a:prstGeom prst="rect">
            <a:avLst/>
          </a:prstGeom>
          <a:noFill/>
        </p:spPr>
        <p:txBody>
          <a:bodyPr wrap="square">
            <a:spAutoFit/>
          </a:bodyPr>
          <a:lstStyle/>
          <a:p>
            <a:pPr algn="ctr"/>
            <a:r>
              <a:rPr sz="1200" b="1" i="0">
                <a:solidFill>
                  <a:srgbClr val="EEF2FF"/>
                </a:solidFill>
              </a:rPr>
              <a:t>Segmentation</a:t>
            </a:r>
          </a:p>
        </p:txBody>
      </p:sp>
      <p:sp>
        <p:nvSpPr>
          <p:cNvPr id="19" name="TextBox 18"/>
          <p:cNvSpPr txBox="1"/>
          <p:nvPr/>
        </p:nvSpPr>
        <p:spPr>
          <a:xfrm>
            <a:off x="5120640" y="1801367"/>
            <a:ext cx="2240280" cy="274320"/>
          </a:xfrm>
          <a:prstGeom prst="rect">
            <a:avLst/>
          </a:prstGeom>
          <a:noFill/>
        </p:spPr>
        <p:txBody>
          <a:bodyPr wrap="square">
            <a:spAutoFit/>
          </a:bodyPr>
          <a:lstStyle/>
          <a:p>
            <a:pPr algn="ctr"/>
            <a:r>
              <a:rPr sz="1100" b="0" i="0">
                <a:solidFill>
                  <a:srgbClr val="10B981"/>
                </a:solidFill>
              </a:rPr>
              <a:t>5-8 auto</a:t>
            </a:r>
          </a:p>
        </p:txBody>
      </p:sp>
      <p:sp>
        <p:nvSpPr>
          <p:cNvPr id="20" name="TextBox 19"/>
          <p:cNvSpPr txBox="1"/>
          <p:nvPr/>
        </p:nvSpPr>
        <p:spPr>
          <a:xfrm>
            <a:off x="5120640" y="2167128"/>
            <a:ext cx="2240280" cy="320040"/>
          </a:xfrm>
          <a:prstGeom prst="rect">
            <a:avLst/>
          </a:prstGeom>
          <a:noFill/>
        </p:spPr>
        <p:txBody>
          <a:bodyPr wrap="square">
            <a:spAutoFit/>
          </a:bodyPr>
          <a:lstStyle/>
          <a:p>
            <a:pPr algn="ctr"/>
            <a:r>
              <a:rPr sz="2000" b="1" i="0">
                <a:solidFill>
                  <a:srgbClr val="E07D3C"/>
                </a:solidFill>
              </a:rPr>
              <a:t>✦</a:t>
            </a:r>
          </a:p>
        </p:txBody>
      </p:sp>
      <p:sp>
        <p:nvSpPr>
          <p:cNvPr id="21" name="Rectangle 20"/>
          <p:cNvSpPr/>
          <p:nvPr/>
        </p:nvSpPr>
        <p:spPr>
          <a:xfrm>
            <a:off x="7498080" y="1051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498080" y="1124712"/>
            <a:ext cx="2240280" cy="274320"/>
          </a:xfrm>
          <a:prstGeom prst="rect">
            <a:avLst/>
          </a:prstGeom>
          <a:noFill/>
        </p:spPr>
        <p:txBody>
          <a:bodyPr wrap="square">
            <a:spAutoFit/>
          </a:bodyPr>
          <a:lstStyle/>
          <a:p>
            <a:pPr algn="ctr"/>
            <a:r>
              <a:rPr sz="1100" b="1" i="0">
                <a:solidFill>
                  <a:srgbClr val="E07D3C"/>
                </a:solidFill>
              </a:rPr>
              <a:t>M4</a:t>
            </a:r>
          </a:p>
        </p:txBody>
      </p:sp>
      <p:sp>
        <p:nvSpPr>
          <p:cNvPr id="23" name="TextBox 22"/>
          <p:cNvSpPr txBox="1"/>
          <p:nvPr/>
        </p:nvSpPr>
        <p:spPr>
          <a:xfrm>
            <a:off x="7498080" y="1417319"/>
            <a:ext cx="2240280" cy="320040"/>
          </a:xfrm>
          <a:prstGeom prst="rect">
            <a:avLst/>
          </a:prstGeom>
          <a:noFill/>
        </p:spPr>
        <p:txBody>
          <a:bodyPr wrap="square">
            <a:spAutoFit/>
          </a:bodyPr>
          <a:lstStyle/>
          <a:p>
            <a:pPr algn="ctr"/>
            <a:r>
              <a:rPr sz="1200" b="1" i="0">
                <a:solidFill>
                  <a:srgbClr val="EEF2FF"/>
                </a:solidFill>
              </a:rPr>
              <a:t>Scoring</a:t>
            </a:r>
          </a:p>
        </p:txBody>
      </p:sp>
      <p:sp>
        <p:nvSpPr>
          <p:cNvPr id="24" name="TextBox 23"/>
          <p:cNvSpPr txBox="1"/>
          <p:nvPr/>
        </p:nvSpPr>
        <p:spPr>
          <a:xfrm>
            <a:off x="7498080" y="1801367"/>
            <a:ext cx="2240280" cy="274320"/>
          </a:xfrm>
          <a:prstGeom prst="rect">
            <a:avLst/>
          </a:prstGeom>
          <a:noFill/>
        </p:spPr>
        <p:txBody>
          <a:bodyPr wrap="square">
            <a:spAutoFit/>
          </a:bodyPr>
          <a:lstStyle/>
          <a:p>
            <a:pPr algn="ctr"/>
            <a:r>
              <a:rPr sz="1100" b="0" i="0">
                <a:solidFill>
                  <a:srgbClr val="10B981"/>
                </a:solidFill>
              </a:rPr>
              <a:t>0-100</a:t>
            </a:r>
          </a:p>
        </p:txBody>
      </p:sp>
      <p:sp>
        <p:nvSpPr>
          <p:cNvPr id="25" name="TextBox 24"/>
          <p:cNvSpPr txBox="1"/>
          <p:nvPr/>
        </p:nvSpPr>
        <p:spPr>
          <a:xfrm>
            <a:off x="7498080" y="2167128"/>
            <a:ext cx="2240280" cy="320040"/>
          </a:xfrm>
          <a:prstGeom prst="rect">
            <a:avLst/>
          </a:prstGeom>
          <a:noFill/>
        </p:spPr>
        <p:txBody>
          <a:bodyPr wrap="square">
            <a:spAutoFit/>
          </a:bodyPr>
          <a:lstStyle/>
          <a:p>
            <a:pPr algn="ctr"/>
            <a:r>
              <a:rPr sz="2000" b="1" i="0">
                <a:solidFill>
                  <a:srgbClr val="E07D3C"/>
                </a:solidFill>
              </a:rPr>
              <a:t>✦</a:t>
            </a:r>
          </a:p>
        </p:txBody>
      </p:sp>
      <p:sp>
        <p:nvSpPr>
          <p:cNvPr id="26" name="Rectangle 25"/>
          <p:cNvSpPr/>
          <p:nvPr/>
        </p:nvSpPr>
        <p:spPr>
          <a:xfrm>
            <a:off x="9875520" y="1051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9875520" y="1124712"/>
            <a:ext cx="2240280" cy="274320"/>
          </a:xfrm>
          <a:prstGeom prst="rect">
            <a:avLst/>
          </a:prstGeom>
          <a:noFill/>
        </p:spPr>
        <p:txBody>
          <a:bodyPr wrap="square">
            <a:spAutoFit/>
          </a:bodyPr>
          <a:lstStyle/>
          <a:p>
            <a:pPr algn="ctr"/>
            <a:r>
              <a:rPr sz="1100" b="1" i="0">
                <a:solidFill>
                  <a:srgbClr val="E07D3C"/>
                </a:solidFill>
              </a:rPr>
              <a:t>M5</a:t>
            </a:r>
          </a:p>
        </p:txBody>
      </p:sp>
      <p:sp>
        <p:nvSpPr>
          <p:cNvPr id="28" name="TextBox 27"/>
          <p:cNvSpPr txBox="1"/>
          <p:nvPr/>
        </p:nvSpPr>
        <p:spPr>
          <a:xfrm>
            <a:off x="9875520" y="1417319"/>
            <a:ext cx="2240280" cy="320040"/>
          </a:xfrm>
          <a:prstGeom prst="rect">
            <a:avLst/>
          </a:prstGeom>
          <a:noFill/>
        </p:spPr>
        <p:txBody>
          <a:bodyPr wrap="square">
            <a:spAutoFit/>
          </a:bodyPr>
          <a:lstStyle/>
          <a:p>
            <a:pPr algn="ctr"/>
            <a:r>
              <a:rPr sz="1200" b="1" i="0">
                <a:solidFill>
                  <a:srgbClr val="EEF2FF"/>
                </a:solidFill>
              </a:rPr>
              <a:t>Personnalisation</a:t>
            </a:r>
          </a:p>
        </p:txBody>
      </p:sp>
      <p:sp>
        <p:nvSpPr>
          <p:cNvPr id="29" name="TextBox 28"/>
          <p:cNvSpPr txBox="1"/>
          <p:nvPr/>
        </p:nvSpPr>
        <p:spPr>
          <a:xfrm>
            <a:off x="9875520" y="1801367"/>
            <a:ext cx="2240280" cy="274320"/>
          </a:xfrm>
          <a:prstGeom prst="rect">
            <a:avLst/>
          </a:prstGeom>
          <a:noFill/>
        </p:spPr>
        <p:txBody>
          <a:bodyPr wrap="square">
            <a:spAutoFit/>
          </a:bodyPr>
          <a:lstStyle/>
          <a:p>
            <a:pPr algn="ctr"/>
            <a:r>
              <a:rPr sz="1100" b="0" i="0">
                <a:solidFill>
                  <a:srgbClr val="10B981"/>
                </a:solidFill>
              </a:rPr>
              <a:t>3 secteurs</a:t>
            </a:r>
          </a:p>
        </p:txBody>
      </p:sp>
      <p:sp>
        <p:nvSpPr>
          <p:cNvPr id="30" name="TextBox 29"/>
          <p:cNvSpPr txBox="1"/>
          <p:nvPr/>
        </p:nvSpPr>
        <p:spPr>
          <a:xfrm>
            <a:off x="9875520" y="2167128"/>
            <a:ext cx="2240280" cy="320040"/>
          </a:xfrm>
          <a:prstGeom prst="rect">
            <a:avLst/>
          </a:prstGeom>
          <a:noFill/>
        </p:spPr>
        <p:txBody>
          <a:bodyPr wrap="square">
            <a:spAutoFit/>
          </a:bodyPr>
          <a:lstStyle/>
          <a:p>
            <a:pPr algn="ctr"/>
            <a:r>
              <a:rPr sz="2000" b="1" i="0">
                <a:solidFill>
                  <a:srgbClr val="E07D3C"/>
                </a:solidFill>
              </a:rPr>
              <a:t>✦</a:t>
            </a:r>
          </a:p>
        </p:txBody>
      </p:sp>
      <p:sp>
        <p:nvSpPr>
          <p:cNvPr id="31" name="Rectangle 30"/>
          <p:cNvSpPr/>
          <p:nvPr/>
        </p:nvSpPr>
        <p:spPr>
          <a:xfrm>
            <a:off x="365760" y="3337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365760" y="3410712"/>
            <a:ext cx="2240280" cy="274320"/>
          </a:xfrm>
          <a:prstGeom prst="rect">
            <a:avLst/>
          </a:prstGeom>
          <a:noFill/>
        </p:spPr>
        <p:txBody>
          <a:bodyPr wrap="square">
            <a:spAutoFit/>
          </a:bodyPr>
          <a:lstStyle/>
          <a:p>
            <a:pPr algn="ctr"/>
            <a:r>
              <a:rPr sz="1100" b="1" i="0">
                <a:solidFill>
                  <a:srgbClr val="E07D3C"/>
                </a:solidFill>
              </a:rPr>
              <a:t>M6</a:t>
            </a:r>
          </a:p>
        </p:txBody>
      </p:sp>
      <p:sp>
        <p:nvSpPr>
          <p:cNvPr id="33" name="TextBox 32"/>
          <p:cNvSpPr txBox="1"/>
          <p:nvPr/>
        </p:nvSpPr>
        <p:spPr>
          <a:xfrm>
            <a:off x="365760" y="3703320"/>
            <a:ext cx="2240280" cy="320040"/>
          </a:xfrm>
          <a:prstGeom prst="rect">
            <a:avLst/>
          </a:prstGeom>
          <a:noFill/>
        </p:spPr>
        <p:txBody>
          <a:bodyPr wrap="square">
            <a:spAutoFit/>
          </a:bodyPr>
          <a:lstStyle/>
          <a:p>
            <a:pPr algn="ctr"/>
            <a:r>
              <a:rPr sz="1200" b="1" i="0">
                <a:solidFill>
                  <a:srgbClr val="EEF2FF"/>
                </a:solidFill>
              </a:rPr>
              <a:t>Contenu IA</a:t>
            </a:r>
          </a:p>
        </p:txBody>
      </p:sp>
      <p:sp>
        <p:nvSpPr>
          <p:cNvPr id="34" name="TextBox 33"/>
          <p:cNvSpPr txBox="1"/>
          <p:nvPr/>
        </p:nvSpPr>
        <p:spPr>
          <a:xfrm>
            <a:off x="365760" y="4087368"/>
            <a:ext cx="2240280" cy="274320"/>
          </a:xfrm>
          <a:prstGeom prst="rect">
            <a:avLst/>
          </a:prstGeom>
          <a:noFill/>
        </p:spPr>
        <p:txBody>
          <a:bodyPr wrap="square">
            <a:spAutoFit/>
          </a:bodyPr>
          <a:lstStyle/>
          <a:p>
            <a:pPr algn="ctr"/>
            <a:r>
              <a:rPr sz="1100" b="0" i="0">
                <a:solidFill>
                  <a:srgbClr val="10B981"/>
                </a:solidFill>
              </a:rPr>
              <a:t>RIN/OEC</a:t>
            </a:r>
          </a:p>
        </p:txBody>
      </p:sp>
      <p:sp>
        <p:nvSpPr>
          <p:cNvPr id="35" name="TextBox 34"/>
          <p:cNvSpPr txBox="1"/>
          <p:nvPr/>
        </p:nvSpPr>
        <p:spPr>
          <a:xfrm>
            <a:off x="365760" y="4453128"/>
            <a:ext cx="2240280" cy="320040"/>
          </a:xfrm>
          <a:prstGeom prst="rect">
            <a:avLst/>
          </a:prstGeom>
          <a:noFill/>
        </p:spPr>
        <p:txBody>
          <a:bodyPr wrap="square">
            <a:spAutoFit/>
          </a:bodyPr>
          <a:lstStyle/>
          <a:p>
            <a:pPr algn="ctr"/>
            <a:r>
              <a:rPr sz="2000" b="1" i="0">
                <a:solidFill>
                  <a:srgbClr val="E07D3C"/>
                </a:solidFill>
              </a:rPr>
              <a:t>✦</a:t>
            </a:r>
          </a:p>
        </p:txBody>
      </p:sp>
      <p:sp>
        <p:nvSpPr>
          <p:cNvPr id="36" name="Rectangle 35"/>
          <p:cNvSpPr/>
          <p:nvPr/>
        </p:nvSpPr>
        <p:spPr>
          <a:xfrm>
            <a:off x="2743200" y="3337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2743200" y="3410712"/>
            <a:ext cx="2240280" cy="274320"/>
          </a:xfrm>
          <a:prstGeom prst="rect">
            <a:avLst/>
          </a:prstGeom>
          <a:noFill/>
        </p:spPr>
        <p:txBody>
          <a:bodyPr wrap="square">
            <a:spAutoFit/>
          </a:bodyPr>
          <a:lstStyle/>
          <a:p>
            <a:pPr algn="ctr"/>
            <a:r>
              <a:rPr sz="1100" b="1" i="0">
                <a:solidFill>
                  <a:srgbClr val="E07D3C"/>
                </a:solidFill>
              </a:rPr>
              <a:t>M7</a:t>
            </a:r>
          </a:p>
        </p:txBody>
      </p:sp>
      <p:sp>
        <p:nvSpPr>
          <p:cNvPr id="38" name="TextBox 37"/>
          <p:cNvSpPr txBox="1"/>
          <p:nvPr/>
        </p:nvSpPr>
        <p:spPr>
          <a:xfrm>
            <a:off x="2743200" y="3703320"/>
            <a:ext cx="2240280" cy="320040"/>
          </a:xfrm>
          <a:prstGeom prst="rect">
            <a:avLst/>
          </a:prstGeom>
          <a:noFill/>
        </p:spPr>
        <p:txBody>
          <a:bodyPr wrap="square">
            <a:spAutoFit/>
          </a:bodyPr>
          <a:lstStyle/>
          <a:p>
            <a:pPr algn="ctr"/>
            <a:r>
              <a:rPr sz="1200" b="1" i="0">
                <a:solidFill>
                  <a:srgbClr val="EEF2FF"/>
                </a:solidFill>
              </a:rPr>
              <a:t>Déontologie</a:t>
            </a:r>
          </a:p>
        </p:txBody>
      </p:sp>
      <p:sp>
        <p:nvSpPr>
          <p:cNvPr id="39" name="TextBox 38"/>
          <p:cNvSpPr txBox="1"/>
          <p:nvPr/>
        </p:nvSpPr>
        <p:spPr>
          <a:xfrm>
            <a:off x="2743200" y="4087368"/>
            <a:ext cx="2240280" cy="274320"/>
          </a:xfrm>
          <a:prstGeom prst="rect">
            <a:avLst/>
          </a:prstGeom>
          <a:noFill/>
        </p:spPr>
        <p:txBody>
          <a:bodyPr wrap="square">
            <a:spAutoFit/>
          </a:bodyPr>
          <a:lstStyle/>
          <a:p>
            <a:pPr algn="ctr"/>
            <a:r>
              <a:rPr sz="1100" b="0" i="0">
                <a:solidFill>
                  <a:srgbClr val="10B981"/>
                </a:solidFill>
              </a:rPr>
              <a:t>Cert. auto</a:t>
            </a:r>
          </a:p>
        </p:txBody>
      </p:sp>
      <p:sp>
        <p:nvSpPr>
          <p:cNvPr id="40" name="TextBox 39"/>
          <p:cNvSpPr txBox="1"/>
          <p:nvPr/>
        </p:nvSpPr>
        <p:spPr>
          <a:xfrm>
            <a:off x="2743200" y="4453128"/>
            <a:ext cx="2240280" cy="320040"/>
          </a:xfrm>
          <a:prstGeom prst="rect">
            <a:avLst/>
          </a:prstGeom>
          <a:noFill/>
        </p:spPr>
        <p:txBody>
          <a:bodyPr wrap="square">
            <a:spAutoFit/>
          </a:bodyPr>
          <a:lstStyle/>
          <a:p>
            <a:pPr algn="ctr"/>
            <a:r>
              <a:rPr sz="2000" b="1" i="0">
                <a:solidFill>
                  <a:srgbClr val="E07D3C"/>
                </a:solidFill>
              </a:rPr>
              <a:t>✦</a:t>
            </a:r>
          </a:p>
        </p:txBody>
      </p:sp>
      <p:sp>
        <p:nvSpPr>
          <p:cNvPr id="41" name="Rectangle 40"/>
          <p:cNvSpPr/>
          <p:nvPr/>
        </p:nvSpPr>
        <p:spPr>
          <a:xfrm>
            <a:off x="5120640" y="3337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5120640" y="3410712"/>
            <a:ext cx="2240280" cy="274320"/>
          </a:xfrm>
          <a:prstGeom prst="rect">
            <a:avLst/>
          </a:prstGeom>
          <a:noFill/>
        </p:spPr>
        <p:txBody>
          <a:bodyPr wrap="square">
            <a:spAutoFit/>
          </a:bodyPr>
          <a:lstStyle/>
          <a:p>
            <a:pPr algn="ctr"/>
            <a:r>
              <a:rPr sz="1100" b="1" i="0">
                <a:solidFill>
                  <a:srgbClr val="E07D3C"/>
                </a:solidFill>
              </a:rPr>
              <a:t>M8</a:t>
            </a:r>
          </a:p>
        </p:txBody>
      </p:sp>
      <p:sp>
        <p:nvSpPr>
          <p:cNvPr id="43" name="TextBox 42"/>
          <p:cNvSpPr txBox="1"/>
          <p:nvPr/>
        </p:nvSpPr>
        <p:spPr>
          <a:xfrm>
            <a:off x="5120640" y="3703320"/>
            <a:ext cx="2240280" cy="320040"/>
          </a:xfrm>
          <a:prstGeom prst="rect">
            <a:avLst/>
          </a:prstGeom>
          <a:noFill/>
        </p:spPr>
        <p:txBody>
          <a:bodyPr wrap="square">
            <a:spAutoFit/>
          </a:bodyPr>
          <a:lstStyle/>
          <a:p>
            <a:pPr algn="ctr"/>
            <a:r>
              <a:rPr sz="1200" b="1" i="0">
                <a:solidFill>
                  <a:srgbClr val="EEF2FF"/>
                </a:solidFill>
              </a:rPr>
              <a:t>Autopilot</a:t>
            </a:r>
          </a:p>
        </p:txBody>
      </p:sp>
      <p:sp>
        <p:nvSpPr>
          <p:cNvPr id="44" name="TextBox 43"/>
          <p:cNvSpPr txBox="1"/>
          <p:nvPr/>
        </p:nvSpPr>
        <p:spPr>
          <a:xfrm>
            <a:off x="5120640" y="4087368"/>
            <a:ext cx="2240280" cy="274320"/>
          </a:xfrm>
          <a:prstGeom prst="rect">
            <a:avLst/>
          </a:prstGeom>
          <a:noFill/>
        </p:spPr>
        <p:txBody>
          <a:bodyPr wrap="square">
            <a:spAutoFit/>
          </a:bodyPr>
          <a:lstStyle/>
          <a:p>
            <a:pPr algn="ctr"/>
            <a:r>
              <a:rPr sz="1100" b="0" i="0">
                <a:solidFill>
                  <a:srgbClr val="10B981"/>
                </a:solidFill>
              </a:rPr>
              <a:t>0 action</a:t>
            </a:r>
          </a:p>
        </p:txBody>
      </p:sp>
      <p:sp>
        <p:nvSpPr>
          <p:cNvPr id="45" name="TextBox 44"/>
          <p:cNvSpPr txBox="1"/>
          <p:nvPr/>
        </p:nvSpPr>
        <p:spPr>
          <a:xfrm>
            <a:off x="5120640" y="4453128"/>
            <a:ext cx="2240280" cy="320040"/>
          </a:xfrm>
          <a:prstGeom prst="rect">
            <a:avLst/>
          </a:prstGeom>
          <a:noFill/>
        </p:spPr>
        <p:txBody>
          <a:bodyPr wrap="square">
            <a:spAutoFit/>
          </a:bodyPr>
          <a:lstStyle/>
          <a:p>
            <a:pPr algn="ctr"/>
            <a:r>
              <a:rPr sz="2000" b="1" i="0">
                <a:solidFill>
                  <a:srgbClr val="E07D3C"/>
                </a:solidFill>
              </a:rPr>
              <a:t>✦</a:t>
            </a:r>
          </a:p>
        </p:txBody>
      </p:sp>
      <p:sp>
        <p:nvSpPr>
          <p:cNvPr id="46" name="Rectangle 45"/>
          <p:cNvSpPr/>
          <p:nvPr/>
        </p:nvSpPr>
        <p:spPr>
          <a:xfrm>
            <a:off x="7498080" y="3337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7498080" y="3410712"/>
            <a:ext cx="2240280" cy="274320"/>
          </a:xfrm>
          <a:prstGeom prst="rect">
            <a:avLst/>
          </a:prstGeom>
          <a:noFill/>
        </p:spPr>
        <p:txBody>
          <a:bodyPr wrap="square">
            <a:spAutoFit/>
          </a:bodyPr>
          <a:lstStyle/>
          <a:p>
            <a:pPr algn="ctr"/>
            <a:r>
              <a:rPr sz="1100" b="1" i="0">
                <a:solidFill>
                  <a:srgbClr val="E07D3C"/>
                </a:solidFill>
              </a:rPr>
              <a:t>M9</a:t>
            </a:r>
          </a:p>
        </p:txBody>
      </p:sp>
      <p:sp>
        <p:nvSpPr>
          <p:cNvPr id="48" name="TextBox 47"/>
          <p:cNvSpPr txBox="1"/>
          <p:nvPr/>
        </p:nvSpPr>
        <p:spPr>
          <a:xfrm>
            <a:off x="7498080" y="3703320"/>
            <a:ext cx="2240280" cy="320040"/>
          </a:xfrm>
          <a:prstGeom prst="rect">
            <a:avLst/>
          </a:prstGeom>
          <a:noFill/>
        </p:spPr>
        <p:txBody>
          <a:bodyPr wrap="square">
            <a:spAutoFit/>
          </a:bodyPr>
          <a:lstStyle/>
          <a:p>
            <a:pPr algn="ctr"/>
            <a:r>
              <a:rPr sz="1200" b="1" i="0">
                <a:solidFill>
                  <a:srgbClr val="EEF2FF"/>
                </a:solidFill>
              </a:rPr>
              <a:t>NSM</a:t>
            </a:r>
          </a:p>
        </p:txBody>
      </p:sp>
      <p:sp>
        <p:nvSpPr>
          <p:cNvPr id="49" name="TextBox 48"/>
          <p:cNvSpPr txBox="1"/>
          <p:nvPr/>
        </p:nvSpPr>
        <p:spPr>
          <a:xfrm>
            <a:off x="7498080" y="4087368"/>
            <a:ext cx="2240280" cy="274320"/>
          </a:xfrm>
          <a:prstGeom prst="rect">
            <a:avLst/>
          </a:prstGeom>
          <a:noFill/>
        </p:spPr>
        <p:txBody>
          <a:bodyPr wrap="square">
            <a:spAutoFit/>
          </a:bodyPr>
          <a:lstStyle/>
          <a:p>
            <a:pPr algn="ctr"/>
            <a:r>
              <a:rPr sz="1100" b="0" i="0">
                <a:solidFill>
                  <a:srgbClr val="10B981"/>
                </a:solidFill>
              </a:rPr>
              <a:t>155 M3</a:t>
            </a:r>
          </a:p>
        </p:txBody>
      </p:sp>
      <p:sp>
        <p:nvSpPr>
          <p:cNvPr id="50" name="TextBox 49"/>
          <p:cNvSpPr txBox="1"/>
          <p:nvPr/>
        </p:nvSpPr>
        <p:spPr>
          <a:xfrm>
            <a:off x="7498080" y="4453128"/>
            <a:ext cx="2240280" cy="320040"/>
          </a:xfrm>
          <a:prstGeom prst="rect">
            <a:avLst/>
          </a:prstGeom>
          <a:noFill/>
        </p:spPr>
        <p:txBody>
          <a:bodyPr wrap="square">
            <a:spAutoFit/>
          </a:bodyPr>
          <a:lstStyle/>
          <a:p>
            <a:pPr algn="ctr"/>
            <a:r>
              <a:rPr sz="2000" b="1" i="0">
                <a:solidFill>
                  <a:srgbClr val="E07D3C"/>
                </a:solidFill>
              </a:rPr>
              <a:t>✦</a:t>
            </a:r>
          </a:p>
        </p:txBody>
      </p:sp>
      <p:sp>
        <p:nvSpPr>
          <p:cNvPr id="51" name="Rectangle 50"/>
          <p:cNvSpPr/>
          <p:nvPr/>
        </p:nvSpPr>
        <p:spPr>
          <a:xfrm>
            <a:off x="9875520" y="3337560"/>
            <a:ext cx="2240280" cy="2011680"/>
          </a:xfrm>
          <a:prstGeom prst="rect">
            <a:avLst/>
          </a:prstGeom>
          <a:solidFill>
            <a:srgbClr val="161A2C"/>
          </a:solidFill>
          <a:ln w="13716">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TextBox 51"/>
          <p:cNvSpPr txBox="1"/>
          <p:nvPr/>
        </p:nvSpPr>
        <p:spPr>
          <a:xfrm>
            <a:off x="9875520" y="3410712"/>
            <a:ext cx="2240280" cy="274320"/>
          </a:xfrm>
          <a:prstGeom prst="rect">
            <a:avLst/>
          </a:prstGeom>
          <a:noFill/>
        </p:spPr>
        <p:txBody>
          <a:bodyPr wrap="square">
            <a:spAutoFit/>
          </a:bodyPr>
          <a:lstStyle/>
          <a:p>
            <a:pPr algn="ctr"/>
            <a:r>
              <a:rPr sz="1100" b="1" i="0">
                <a:solidFill>
                  <a:srgbClr val="E07D3C"/>
                </a:solidFill>
              </a:rPr>
              <a:t>M10</a:t>
            </a:r>
          </a:p>
        </p:txBody>
      </p:sp>
      <p:sp>
        <p:nvSpPr>
          <p:cNvPr id="53" name="TextBox 52"/>
          <p:cNvSpPr txBox="1"/>
          <p:nvPr/>
        </p:nvSpPr>
        <p:spPr>
          <a:xfrm>
            <a:off x="9875520" y="3703320"/>
            <a:ext cx="2240280" cy="320040"/>
          </a:xfrm>
          <a:prstGeom prst="rect">
            <a:avLst/>
          </a:prstGeom>
          <a:noFill/>
        </p:spPr>
        <p:txBody>
          <a:bodyPr wrap="square">
            <a:spAutoFit/>
          </a:bodyPr>
          <a:lstStyle/>
          <a:p>
            <a:pPr algn="ctr"/>
            <a:r>
              <a:rPr sz="1200" b="1" i="0">
                <a:solidFill>
                  <a:srgbClr val="EEF2FF"/>
                </a:solidFill>
              </a:rPr>
              <a:t>Dormants</a:t>
            </a:r>
          </a:p>
        </p:txBody>
      </p:sp>
      <p:sp>
        <p:nvSpPr>
          <p:cNvPr id="54" name="TextBox 53"/>
          <p:cNvSpPr txBox="1"/>
          <p:nvPr/>
        </p:nvSpPr>
        <p:spPr>
          <a:xfrm>
            <a:off x="9875520" y="4087368"/>
            <a:ext cx="2240280" cy="274320"/>
          </a:xfrm>
          <a:prstGeom prst="rect">
            <a:avLst/>
          </a:prstGeom>
          <a:noFill/>
        </p:spPr>
        <p:txBody>
          <a:bodyPr wrap="square">
            <a:spAutoFit/>
          </a:bodyPr>
          <a:lstStyle/>
          <a:p>
            <a:pPr algn="ctr"/>
            <a:r>
              <a:rPr sz="1100" b="0" i="0">
                <a:solidFill>
                  <a:srgbClr val="10B981"/>
                </a:solidFill>
              </a:rPr>
              <a:t>34% réact.</a:t>
            </a:r>
          </a:p>
        </p:txBody>
      </p:sp>
      <p:sp>
        <p:nvSpPr>
          <p:cNvPr id="55" name="TextBox 54"/>
          <p:cNvSpPr txBox="1"/>
          <p:nvPr/>
        </p:nvSpPr>
        <p:spPr>
          <a:xfrm>
            <a:off x="9875520" y="4453128"/>
            <a:ext cx="2240280" cy="320040"/>
          </a:xfrm>
          <a:prstGeom prst="rect">
            <a:avLst/>
          </a:prstGeom>
          <a:noFill/>
        </p:spPr>
        <p:txBody>
          <a:bodyPr wrap="square">
            <a:spAutoFit/>
          </a:bodyPr>
          <a:lstStyle/>
          <a:p>
            <a:pPr algn="ctr"/>
            <a:r>
              <a:rPr sz="2000" b="1" i="0">
                <a:solidFill>
                  <a:srgbClr val="E07D3C"/>
                </a:solidFill>
              </a:rPr>
              <a:t>✦</a:t>
            </a:r>
          </a:p>
        </p:txBody>
      </p:sp>
      <p:sp>
        <p:nvSpPr>
          <p:cNvPr id="56" name="Rectangle 55"/>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58" name="TextBox 57"/>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8/18</a:t>
            </a:r>
          </a:p>
        </p:txBody>
      </p:sp>
      <p:sp>
        <p:nvSpPr>
          <p:cNvPr id="59" name="Rectangle 58"/>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809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155448"/>
            <a:ext cx="11247120" cy="502920"/>
          </a:xfrm>
          <a:prstGeom prst="rect">
            <a:avLst/>
          </a:prstGeom>
          <a:noFill/>
        </p:spPr>
        <p:txBody>
          <a:bodyPr wrap="square">
            <a:spAutoFit/>
          </a:bodyPr>
          <a:lstStyle/>
          <a:p>
            <a:pPr algn="l"/>
            <a:r>
              <a:rPr sz="2600" b="1" i="0">
                <a:solidFill>
                  <a:srgbClr val="EEF2FF"/>
                </a:solidFill>
              </a:rPr>
              <a:t>Module 2 — Heure d'envoi optimale</a:t>
            </a:r>
          </a:p>
        </p:txBody>
      </p:sp>
      <p:sp>
        <p:nvSpPr>
          <p:cNvPr id="4" name="Rectangle 3"/>
          <p:cNvSpPr/>
          <p:nvPr/>
        </p:nvSpPr>
        <p:spPr>
          <a:xfrm>
            <a:off x="0" y="594360"/>
            <a:ext cx="12191695" cy="27432"/>
          </a:xfrm>
          <a:prstGeom prst="rect">
            <a:avLst/>
          </a:prstGeom>
          <a:solidFill>
            <a:srgbClr val="E07D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640080"/>
            <a:ext cx="11247120" cy="292608"/>
          </a:xfrm>
          <a:prstGeom prst="rect">
            <a:avLst/>
          </a:prstGeom>
          <a:noFill/>
        </p:spPr>
        <p:txBody>
          <a:bodyPr wrap="square">
            <a:spAutoFit/>
          </a:bodyPr>
          <a:lstStyle/>
          <a:p>
            <a:pPr algn="l"/>
            <a:r>
              <a:rPr sz="1200" b="0" i="0">
                <a:solidFill>
                  <a:srgbClr val="8B94B0"/>
                </a:solidFill>
              </a:rPr>
              <a:t>Heatmap comportementale · +12% d'ouvertures vs envoi immédiat</a:t>
            </a:r>
          </a:p>
        </p:txBody>
      </p:sp>
      <p:sp>
        <p:nvSpPr>
          <p:cNvPr id="6" name="Rectangle 5"/>
          <p:cNvSpPr/>
          <p:nvPr/>
        </p:nvSpPr>
        <p:spPr>
          <a:xfrm>
            <a:off x="365760" y="1005840"/>
            <a:ext cx="7132320" cy="512064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1078992"/>
            <a:ext cx="6766560" cy="320040"/>
          </a:xfrm>
          <a:prstGeom prst="rect">
            <a:avLst/>
          </a:prstGeom>
          <a:noFill/>
        </p:spPr>
        <p:txBody>
          <a:bodyPr wrap="square">
            <a:spAutoFit/>
          </a:bodyPr>
          <a:lstStyle/>
          <a:p>
            <a:pPr algn="l"/>
            <a:r>
              <a:rPr sz="1200" b="1" i="0">
                <a:solidFill>
                  <a:srgbClr val="EEF2FF"/>
                </a:solidFill>
              </a:rPr>
              <a:t>Heatmap — Taux d'ouverture par heure et jour</a:t>
            </a:r>
          </a:p>
        </p:txBody>
      </p:sp>
      <p:sp>
        <p:nvSpPr>
          <p:cNvPr id="8" name="TextBox 7"/>
          <p:cNvSpPr txBox="1"/>
          <p:nvPr/>
        </p:nvSpPr>
        <p:spPr>
          <a:xfrm>
            <a:off x="457200" y="1508760"/>
            <a:ext cx="365760" cy="411480"/>
          </a:xfrm>
          <a:prstGeom prst="rect">
            <a:avLst/>
          </a:prstGeom>
          <a:noFill/>
        </p:spPr>
        <p:txBody>
          <a:bodyPr wrap="square">
            <a:spAutoFit/>
          </a:bodyPr>
          <a:lstStyle/>
          <a:p>
            <a:pPr algn="r"/>
            <a:r>
              <a:rPr sz="900" b="0" i="0">
                <a:solidFill>
                  <a:srgbClr val="8B94B0"/>
                </a:solidFill>
              </a:rPr>
              <a:t>Lun</a:t>
            </a:r>
          </a:p>
        </p:txBody>
      </p:sp>
      <p:sp>
        <p:nvSpPr>
          <p:cNvPr id="9" name="Rectangle 8"/>
          <p:cNvSpPr/>
          <p:nvPr/>
        </p:nvSpPr>
        <p:spPr>
          <a:xfrm>
            <a:off x="896112" y="1508760"/>
            <a:ext cx="548640" cy="420624"/>
          </a:xfrm>
          <a:prstGeom prst="rect">
            <a:avLst/>
          </a:prstGeom>
          <a:solidFill>
            <a:srgbClr val="2213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96112" y="1572768"/>
            <a:ext cx="548640" cy="274320"/>
          </a:xfrm>
          <a:prstGeom prst="rect">
            <a:avLst/>
          </a:prstGeom>
          <a:noFill/>
        </p:spPr>
        <p:txBody>
          <a:bodyPr wrap="square">
            <a:spAutoFit/>
          </a:bodyPr>
          <a:lstStyle/>
          <a:p>
            <a:pPr algn="ctr"/>
            <a:r>
              <a:rPr sz="700" b="0" i="0">
                <a:solidFill>
                  <a:srgbClr val="8B94B0"/>
                </a:solidFill>
              </a:rPr>
              <a:t>12%</a:t>
            </a:r>
          </a:p>
        </p:txBody>
      </p:sp>
      <p:sp>
        <p:nvSpPr>
          <p:cNvPr id="11" name="Rectangle 10"/>
          <p:cNvSpPr/>
          <p:nvPr/>
        </p:nvSpPr>
        <p:spPr>
          <a:xfrm>
            <a:off x="1517904" y="1508760"/>
            <a:ext cx="548640" cy="420624"/>
          </a:xfrm>
          <a:prstGeom prst="rect">
            <a:avLst/>
          </a:prstGeom>
          <a:solidFill>
            <a:srgbClr val="381B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517904" y="1572768"/>
            <a:ext cx="548640" cy="274320"/>
          </a:xfrm>
          <a:prstGeom prst="rect">
            <a:avLst/>
          </a:prstGeom>
          <a:noFill/>
        </p:spPr>
        <p:txBody>
          <a:bodyPr wrap="square">
            <a:spAutoFit/>
          </a:bodyPr>
          <a:lstStyle/>
          <a:p>
            <a:pPr algn="ctr"/>
            <a:r>
              <a:rPr sz="700" b="0" i="0">
                <a:solidFill>
                  <a:srgbClr val="8B94B0"/>
                </a:solidFill>
              </a:rPr>
              <a:t>22%</a:t>
            </a:r>
          </a:p>
        </p:txBody>
      </p:sp>
      <p:sp>
        <p:nvSpPr>
          <p:cNvPr id="13" name="Rectangle 12"/>
          <p:cNvSpPr/>
          <p:nvPr/>
        </p:nvSpPr>
        <p:spPr>
          <a:xfrm>
            <a:off x="2139696" y="1508760"/>
            <a:ext cx="548640" cy="420624"/>
          </a:xfrm>
          <a:prstGeom prst="rect">
            <a:avLst/>
          </a:prstGeom>
          <a:solidFill>
            <a:srgbClr val="4A22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2139696" y="1572768"/>
            <a:ext cx="548640" cy="274320"/>
          </a:xfrm>
          <a:prstGeom prst="rect">
            <a:avLst/>
          </a:prstGeom>
          <a:noFill/>
        </p:spPr>
        <p:txBody>
          <a:bodyPr wrap="square">
            <a:spAutoFit/>
          </a:bodyPr>
          <a:lstStyle/>
          <a:p>
            <a:pPr algn="ctr"/>
            <a:r>
              <a:rPr sz="700" b="0" i="0">
                <a:solidFill>
                  <a:srgbClr val="8B94B0"/>
                </a:solidFill>
              </a:rPr>
              <a:t>30%</a:t>
            </a:r>
          </a:p>
        </p:txBody>
      </p:sp>
      <p:sp>
        <p:nvSpPr>
          <p:cNvPr id="15" name="Rectangle 14"/>
          <p:cNvSpPr/>
          <p:nvPr/>
        </p:nvSpPr>
        <p:spPr>
          <a:xfrm>
            <a:off x="2761488" y="1508760"/>
            <a:ext cx="548640" cy="420624"/>
          </a:xfrm>
          <a:prstGeom prst="rect">
            <a:avLst/>
          </a:prstGeom>
          <a:solidFill>
            <a:srgbClr val="5B29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2761488" y="1572768"/>
            <a:ext cx="548640" cy="274320"/>
          </a:xfrm>
          <a:prstGeom prst="rect">
            <a:avLst/>
          </a:prstGeom>
          <a:noFill/>
        </p:spPr>
        <p:txBody>
          <a:bodyPr wrap="square">
            <a:spAutoFit/>
          </a:bodyPr>
          <a:lstStyle/>
          <a:p>
            <a:pPr algn="ctr"/>
            <a:r>
              <a:rPr sz="700" b="0" i="0">
                <a:solidFill>
                  <a:srgbClr val="8B94B0"/>
                </a:solidFill>
              </a:rPr>
              <a:t>38%</a:t>
            </a:r>
          </a:p>
        </p:txBody>
      </p:sp>
      <p:sp>
        <p:nvSpPr>
          <p:cNvPr id="17" name="Rectangle 16"/>
          <p:cNvSpPr/>
          <p:nvPr/>
        </p:nvSpPr>
        <p:spPr>
          <a:xfrm>
            <a:off x="3383280" y="1508760"/>
            <a:ext cx="548640" cy="420624"/>
          </a:xfrm>
          <a:prstGeom prst="rect">
            <a:avLst/>
          </a:prstGeom>
          <a:solidFill>
            <a:srgbClr val="5526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3383280" y="1572768"/>
            <a:ext cx="548640" cy="274320"/>
          </a:xfrm>
          <a:prstGeom prst="rect">
            <a:avLst/>
          </a:prstGeom>
          <a:noFill/>
        </p:spPr>
        <p:txBody>
          <a:bodyPr wrap="square">
            <a:spAutoFit/>
          </a:bodyPr>
          <a:lstStyle/>
          <a:p>
            <a:pPr algn="ctr"/>
            <a:r>
              <a:rPr sz="700" b="0" i="0">
                <a:solidFill>
                  <a:srgbClr val="8B94B0"/>
                </a:solidFill>
              </a:rPr>
              <a:t>35%</a:t>
            </a:r>
          </a:p>
        </p:txBody>
      </p:sp>
      <p:sp>
        <p:nvSpPr>
          <p:cNvPr id="19" name="Rectangle 18"/>
          <p:cNvSpPr/>
          <p:nvPr/>
        </p:nvSpPr>
        <p:spPr>
          <a:xfrm>
            <a:off x="4005072" y="1508760"/>
            <a:ext cx="548640" cy="420624"/>
          </a:xfrm>
          <a:prstGeom prst="rect">
            <a:avLst/>
          </a:prstGeom>
          <a:solidFill>
            <a:srgbClr val="3F1E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005072" y="1572768"/>
            <a:ext cx="548640" cy="274320"/>
          </a:xfrm>
          <a:prstGeom prst="rect">
            <a:avLst/>
          </a:prstGeom>
          <a:noFill/>
        </p:spPr>
        <p:txBody>
          <a:bodyPr wrap="square">
            <a:spAutoFit/>
          </a:bodyPr>
          <a:lstStyle/>
          <a:p>
            <a:pPr algn="ctr"/>
            <a:r>
              <a:rPr sz="700" b="0" i="0">
                <a:solidFill>
                  <a:srgbClr val="8B94B0"/>
                </a:solidFill>
              </a:rPr>
              <a:t>25%</a:t>
            </a:r>
          </a:p>
        </p:txBody>
      </p:sp>
      <p:sp>
        <p:nvSpPr>
          <p:cNvPr id="21" name="Rectangle 20"/>
          <p:cNvSpPr/>
          <p:nvPr/>
        </p:nvSpPr>
        <p:spPr>
          <a:xfrm>
            <a:off x="4626864" y="1508760"/>
            <a:ext cx="548640" cy="420624"/>
          </a:xfrm>
          <a:prstGeom prst="rect">
            <a:avLst/>
          </a:prstGeom>
          <a:solidFill>
            <a:srgbClr val="341A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626864" y="1572768"/>
            <a:ext cx="548640" cy="274320"/>
          </a:xfrm>
          <a:prstGeom prst="rect">
            <a:avLst/>
          </a:prstGeom>
          <a:noFill/>
        </p:spPr>
        <p:txBody>
          <a:bodyPr wrap="square">
            <a:spAutoFit/>
          </a:bodyPr>
          <a:lstStyle/>
          <a:p>
            <a:pPr algn="ctr"/>
            <a:r>
              <a:rPr sz="700" b="0" i="0">
                <a:solidFill>
                  <a:srgbClr val="8B94B0"/>
                </a:solidFill>
              </a:rPr>
              <a:t>20%</a:t>
            </a:r>
          </a:p>
        </p:txBody>
      </p:sp>
      <p:sp>
        <p:nvSpPr>
          <p:cNvPr id="23" name="Rectangle 22"/>
          <p:cNvSpPr/>
          <p:nvPr/>
        </p:nvSpPr>
        <p:spPr>
          <a:xfrm>
            <a:off x="5248656" y="1508760"/>
            <a:ext cx="548640" cy="420624"/>
          </a:xfrm>
          <a:prstGeom prst="rect">
            <a:avLst/>
          </a:prstGeom>
          <a:solidFill>
            <a:srgbClr val="4520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248656" y="1572768"/>
            <a:ext cx="548640" cy="274320"/>
          </a:xfrm>
          <a:prstGeom prst="rect">
            <a:avLst/>
          </a:prstGeom>
          <a:noFill/>
        </p:spPr>
        <p:txBody>
          <a:bodyPr wrap="square">
            <a:spAutoFit/>
          </a:bodyPr>
          <a:lstStyle/>
          <a:p>
            <a:pPr algn="ctr"/>
            <a:r>
              <a:rPr sz="700" b="0" i="0">
                <a:solidFill>
                  <a:srgbClr val="8B94B0"/>
                </a:solidFill>
              </a:rPr>
              <a:t>28%</a:t>
            </a:r>
          </a:p>
        </p:txBody>
      </p:sp>
      <p:sp>
        <p:nvSpPr>
          <p:cNvPr id="25" name="Rectangle 24"/>
          <p:cNvSpPr/>
          <p:nvPr/>
        </p:nvSpPr>
        <p:spPr>
          <a:xfrm>
            <a:off x="5870448" y="1508760"/>
            <a:ext cx="548640" cy="420624"/>
          </a:xfrm>
          <a:prstGeom prst="rect">
            <a:avLst/>
          </a:prstGeom>
          <a:solidFill>
            <a:srgbClr val="4A22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870448" y="1572768"/>
            <a:ext cx="548640" cy="274320"/>
          </a:xfrm>
          <a:prstGeom prst="rect">
            <a:avLst/>
          </a:prstGeom>
          <a:noFill/>
        </p:spPr>
        <p:txBody>
          <a:bodyPr wrap="square">
            <a:spAutoFit/>
          </a:bodyPr>
          <a:lstStyle/>
          <a:p>
            <a:pPr algn="ctr"/>
            <a:r>
              <a:rPr sz="700" b="0" i="0">
                <a:solidFill>
                  <a:srgbClr val="8B94B0"/>
                </a:solidFill>
              </a:rPr>
              <a:t>30%</a:t>
            </a:r>
          </a:p>
        </p:txBody>
      </p:sp>
      <p:sp>
        <p:nvSpPr>
          <p:cNvPr id="27" name="Rectangle 26"/>
          <p:cNvSpPr/>
          <p:nvPr/>
        </p:nvSpPr>
        <p:spPr>
          <a:xfrm>
            <a:off x="6492240" y="1508760"/>
            <a:ext cx="548640" cy="420624"/>
          </a:xfrm>
          <a:prstGeom prst="rect">
            <a:avLst/>
          </a:prstGeom>
          <a:solidFill>
            <a:srgbClr val="381B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492240" y="1572768"/>
            <a:ext cx="548640" cy="274320"/>
          </a:xfrm>
          <a:prstGeom prst="rect">
            <a:avLst/>
          </a:prstGeom>
          <a:noFill/>
        </p:spPr>
        <p:txBody>
          <a:bodyPr wrap="square">
            <a:spAutoFit/>
          </a:bodyPr>
          <a:lstStyle/>
          <a:p>
            <a:pPr algn="ctr"/>
            <a:r>
              <a:rPr sz="700" b="0" i="0">
                <a:solidFill>
                  <a:srgbClr val="8B94B0"/>
                </a:solidFill>
              </a:rPr>
              <a:t>22%</a:t>
            </a:r>
          </a:p>
        </p:txBody>
      </p:sp>
      <p:sp>
        <p:nvSpPr>
          <p:cNvPr id="29" name="TextBox 28"/>
          <p:cNvSpPr txBox="1"/>
          <p:nvPr/>
        </p:nvSpPr>
        <p:spPr>
          <a:xfrm>
            <a:off x="457200" y="2020824"/>
            <a:ext cx="365760" cy="411480"/>
          </a:xfrm>
          <a:prstGeom prst="rect">
            <a:avLst/>
          </a:prstGeom>
          <a:noFill/>
        </p:spPr>
        <p:txBody>
          <a:bodyPr wrap="square">
            <a:spAutoFit/>
          </a:bodyPr>
          <a:lstStyle/>
          <a:p>
            <a:pPr algn="r"/>
            <a:r>
              <a:rPr sz="900" b="0" i="0">
                <a:solidFill>
                  <a:srgbClr val="8B94B0"/>
                </a:solidFill>
              </a:rPr>
              <a:t>Mar</a:t>
            </a:r>
          </a:p>
        </p:txBody>
      </p:sp>
      <p:sp>
        <p:nvSpPr>
          <p:cNvPr id="30" name="Rectangle 29"/>
          <p:cNvSpPr/>
          <p:nvPr/>
        </p:nvSpPr>
        <p:spPr>
          <a:xfrm>
            <a:off x="896112" y="2020824"/>
            <a:ext cx="548640" cy="420624"/>
          </a:xfrm>
          <a:prstGeom prst="rect">
            <a:avLst/>
          </a:prstGeom>
          <a:solidFill>
            <a:srgbClr val="2915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896112" y="2084831"/>
            <a:ext cx="548640" cy="274320"/>
          </a:xfrm>
          <a:prstGeom prst="rect">
            <a:avLst/>
          </a:prstGeom>
          <a:noFill/>
        </p:spPr>
        <p:txBody>
          <a:bodyPr wrap="square">
            <a:spAutoFit/>
          </a:bodyPr>
          <a:lstStyle/>
          <a:p>
            <a:pPr algn="ctr"/>
            <a:r>
              <a:rPr sz="700" b="0" i="0">
                <a:solidFill>
                  <a:srgbClr val="8B94B0"/>
                </a:solidFill>
              </a:rPr>
              <a:t>15%</a:t>
            </a:r>
          </a:p>
        </p:txBody>
      </p:sp>
      <p:sp>
        <p:nvSpPr>
          <p:cNvPr id="32" name="Rectangle 31"/>
          <p:cNvSpPr/>
          <p:nvPr/>
        </p:nvSpPr>
        <p:spPr>
          <a:xfrm>
            <a:off x="1517904" y="2020824"/>
            <a:ext cx="548640" cy="420624"/>
          </a:xfrm>
          <a:prstGeom prst="rect">
            <a:avLst/>
          </a:prstGeom>
          <a:solidFill>
            <a:srgbClr val="4E24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1517904" y="2084831"/>
            <a:ext cx="548640" cy="274320"/>
          </a:xfrm>
          <a:prstGeom prst="rect">
            <a:avLst/>
          </a:prstGeom>
          <a:noFill/>
        </p:spPr>
        <p:txBody>
          <a:bodyPr wrap="square">
            <a:spAutoFit/>
          </a:bodyPr>
          <a:lstStyle/>
          <a:p>
            <a:pPr algn="ctr"/>
            <a:r>
              <a:rPr sz="700" b="0" i="0">
                <a:solidFill>
                  <a:srgbClr val="8B94B0"/>
                </a:solidFill>
              </a:rPr>
              <a:t>32%</a:t>
            </a:r>
          </a:p>
        </p:txBody>
      </p:sp>
      <p:sp>
        <p:nvSpPr>
          <p:cNvPr id="34" name="Rectangle 33"/>
          <p:cNvSpPr/>
          <p:nvPr/>
        </p:nvSpPr>
        <p:spPr>
          <a:xfrm>
            <a:off x="2139696" y="2020824"/>
            <a:ext cx="548640" cy="420624"/>
          </a:xfrm>
          <a:prstGeom prst="rect">
            <a:avLst/>
          </a:prstGeom>
          <a:solidFill>
            <a:srgbClr val="AD4812"/>
          </a:solidFill>
          <a:ln w="18288">
            <a:solidFill>
              <a:srgbClr val="E07D3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2139696" y="2084831"/>
            <a:ext cx="548640" cy="274320"/>
          </a:xfrm>
          <a:prstGeom prst="rect">
            <a:avLst/>
          </a:prstGeom>
          <a:noFill/>
        </p:spPr>
        <p:txBody>
          <a:bodyPr wrap="square">
            <a:spAutoFit/>
          </a:bodyPr>
          <a:lstStyle/>
          <a:p>
            <a:pPr algn="ctr"/>
            <a:r>
              <a:rPr sz="700" b="0" i="0">
                <a:solidFill>
                  <a:srgbClr val="EEF2FF"/>
                </a:solidFill>
              </a:rPr>
              <a:t>75%</a:t>
            </a:r>
          </a:p>
        </p:txBody>
      </p:sp>
      <p:sp>
        <p:nvSpPr>
          <p:cNvPr id="36" name="Rectangle 35"/>
          <p:cNvSpPr/>
          <p:nvPr/>
        </p:nvSpPr>
        <p:spPr>
          <a:xfrm>
            <a:off x="2761488" y="2020824"/>
            <a:ext cx="548640" cy="420624"/>
          </a:xfrm>
          <a:prstGeom prst="rect">
            <a:avLst/>
          </a:prstGeom>
          <a:solidFill>
            <a:srgbClr val="9D42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2761488" y="2084831"/>
            <a:ext cx="548640" cy="274320"/>
          </a:xfrm>
          <a:prstGeom prst="rect">
            <a:avLst/>
          </a:prstGeom>
          <a:noFill/>
        </p:spPr>
        <p:txBody>
          <a:bodyPr wrap="square">
            <a:spAutoFit/>
          </a:bodyPr>
          <a:lstStyle/>
          <a:p>
            <a:pPr algn="ctr"/>
            <a:r>
              <a:rPr sz="700" b="0" i="0">
                <a:solidFill>
                  <a:srgbClr val="EEF2FF"/>
                </a:solidFill>
              </a:rPr>
              <a:t>68%</a:t>
            </a:r>
          </a:p>
        </p:txBody>
      </p:sp>
      <p:sp>
        <p:nvSpPr>
          <p:cNvPr id="38" name="Rectangle 37"/>
          <p:cNvSpPr/>
          <p:nvPr/>
        </p:nvSpPr>
        <p:spPr>
          <a:xfrm>
            <a:off x="3383280" y="2020824"/>
            <a:ext cx="548640" cy="420624"/>
          </a:xfrm>
          <a:prstGeom prst="rect">
            <a:avLst/>
          </a:prstGeom>
          <a:solidFill>
            <a:srgbClr val="8C3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3383280" y="2084831"/>
            <a:ext cx="548640" cy="274320"/>
          </a:xfrm>
          <a:prstGeom prst="rect">
            <a:avLst/>
          </a:prstGeom>
          <a:noFill/>
        </p:spPr>
        <p:txBody>
          <a:bodyPr wrap="square">
            <a:spAutoFit/>
          </a:bodyPr>
          <a:lstStyle/>
          <a:p>
            <a:pPr algn="ctr"/>
            <a:r>
              <a:rPr sz="700" b="0" i="0">
                <a:solidFill>
                  <a:srgbClr val="EEF2FF"/>
                </a:solidFill>
              </a:rPr>
              <a:t>60%</a:t>
            </a:r>
          </a:p>
        </p:txBody>
      </p:sp>
      <p:sp>
        <p:nvSpPr>
          <p:cNvPr id="40" name="Rectangle 39"/>
          <p:cNvSpPr/>
          <p:nvPr/>
        </p:nvSpPr>
        <p:spPr>
          <a:xfrm>
            <a:off x="4005072" y="2020824"/>
            <a:ext cx="548640" cy="420624"/>
          </a:xfrm>
          <a:prstGeom prst="rect">
            <a:avLst/>
          </a:prstGeom>
          <a:solidFill>
            <a:srgbClr val="602B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4005072" y="2084831"/>
            <a:ext cx="548640" cy="274320"/>
          </a:xfrm>
          <a:prstGeom prst="rect">
            <a:avLst/>
          </a:prstGeom>
          <a:noFill/>
        </p:spPr>
        <p:txBody>
          <a:bodyPr wrap="square">
            <a:spAutoFit/>
          </a:bodyPr>
          <a:lstStyle/>
          <a:p>
            <a:pPr algn="ctr"/>
            <a:r>
              <a:rPr sz="700" b="0" i="0">
                <a:solidFill>
                  <a:srgbClr val="8B94B0"/>
                </a:solidFill>
              </a:rPr>
              <a:t>40%</a:t>
            </a:r>
          </a:p>
        </p:txBody>
      </p:sp>
      <p:sp>
        <p:nvSpPr>
          <p:cNvPr id="42" name="Rectangle 41"/>
          <p:cNvSpPr/>
          <p:nvPr/>
        </p:nvSpPr>
        <p:spPr>
          <a:xfrm>
            <a:off x="4626864" y="2020824"/>
            <a:ext cx="548640" cy="420624"/>
          </a:xfrm>
          <a:prstGeom prst="rect">
            <a:avLst/>
          </a:prstGeom>
          <a:solidFill>
            <a:srgbClr val="4E24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4626864" y="2084831"/>
            <a:ext cx="548640" cy="274320"/>
          </a:xfrm>
          <a:prstGeom prst="rect">
            <a:avLst/>
          </a:prstGeom>
          <a:noFill/>
        </p:spPr>
        <p:txBody>
          <a:bodyPr wrap="square">
            <a:spAutoFit/>
          </a:bodyPr>
          <a:lstStyle/>
          <a:p>
            <a:pPr algn="ctr"/>
            <a:r>
              <a:rPr sz="700" b="0" i="0">
                <a:solidFill>
                  <a:srgbClr val="8B94B0"/>
                </a:solidFill>
              </a:rPr>
              <a:t>32%</a:t>
            </a:r>
          </a:p>
        </p:txBody>
      </p:sp>
      <p:sp>
        <p:nvSpPr>
          <p:cNvPr id="44" name="Rectangle 43"/>
          <p:cNvSpPr/>
          <p:nvPr/>
        </p:nvSpPr>
        <p:spPr>
          <a:xfrm>
            <a:off x="5248656" y="2020824"/>
            <a:ext cx="548640" cy="420624"/>
          </a:xfrm>
          <a:prstGeom prst="rect">
            <a:avLst/>
          </a:prstGeom>
          <a:solidFill>
            <a:srgbClr val="7131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5248656" y="2084831"/>
            <a:ext cx="548640" cy="274320"/>
          </a:xfrm>
          <a:prstGeom prst="rect">
            <a:avLst/>
          </a:prstGeom>
          <a:noFill/>
        </p:spPr>
        <p:txBody>
          <a:bodyPr wrap="square">
            <a:spAutoFit/>
          </a:bodyPr>
          <a:lstStyle/>
          <a:p>
            <a:pPr algn="ctr"/>
            <a:r>
              <a:rPr sz="700" b="0" i="0">
                <a:solidFill>
                  <a:srgbClr val="EEF2FF"/>
                </a:solidFill>
              </a:rPr>
              <a:t>48%</a:t>
            </a:r>
          </a:p>
        </p:txBody>
      </p:sp>
      <p:sp>
        <p:nvSpPr>
          <p:cNvPr id="46" name="Rectangle 45"/>
          <p:cNvSpPr/>
          <p:nvPr/>
        </p:nvSpPr>
        <p:spPr>
          <a:xfrm>
            <a:off x="5870448" y="2020824"/>
            <a:ext cx="548640" cy="420624"/>
          </a:xfrm>
          <a:prstGeom prst="rect">
            <a:avLst/>
          </a:prstGeom>
          <a:solidFill>
            <a:srgbClr val="7A35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5870448" y="2084831"/>
            <a:ext cx="548640" cy="274320"/>
          </a:xfrm>
          <a:prstGeom prst="rect">
            <a:avLst/>
          </a:prstGeom>
          <a:noFill/>
        </p:spPr>
        <p:txBody>
          <a:bodyPr wrap="square">
            <a:spAutoFit/>
          </a:bodyPr>
          <a:lstStyle/>
          <a:p>
            <a:pPr algn="ctr"/>
            <a:r>
              <a:rPr sz="700" b="0" i="0">
                <a:solidFill>
                  <a:srgbClr val="EEF2FF"/>
                </a:solidFill>
              </a:rPr>
              <a:t>52%</a:t>
            </a:r>
          </a:p>
        </p:txBody>
      </p:sp>
      <p:sp>
        <p:nvSpPr>
          <p:cNvPr id="48" name="Rectangle 47"/>
          <p:cNvSpPr/>
          <p:nvPr/>
        </p:nvSpPr>
        <p:spPr>
          <a:xfrm>
            <a:off x="6492240" y="2020824"/>
            <a:ext cx="548640" cy="420624"/>
          </a:xfrm>
          <a:prstGeom prst="rect">
            <a:avLst/>
          </a:prstGeom>
          <a:solidFill>
            <a:srgbClr val="5B29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6492240" y="2084831"/>
            <a:ext cx="548640" cy="274320"/>
          </a:xfrm>
          <a:prstGeom prst="rect">
            <a:avLst/>
          </a:prstGeom>
          <a:noFill/>
        </p:spPr>
        <p:txBody>
          <a:bodyPr wrap="square">
            <a:spAutoFit/>
          </a:bodyPr>
          <a:lstStyle/>
          <a:p>
            <a:pPr algn="ctr"/>
            <a:r>
              <a:rPr sz="700" b="0" i="0">
                <a:solidFill>
                  <a:srgbClr val="8B94B0"/>
                </a:solidFill>
              </a:rPr>
              <a:t>38%</a:t>
            </a:r>
          </a:p>
        </p:txBody>
      </p:sp>
      <p:sp>
        <p:nvSpPr>
          <p:cNvPr id="50" name="TextBox 49"/>
          <p:cNvSpPr txBox="1"/>
          <p:nvPr/>
        </p:nvSpPr>
        <p:spPr>
          <a:xfrm>
            <a:off x="457200" y="2532888"/>
            <a:ext cx="365760" cy="411480"/>
          </a:xfrm>
          <a:prstGeom prst="rect">
            <a:avLst/>
          </a:prstGeom>
          <a:noFill/>
        </p:spPr>
        <p:txBody>
          <a:bodyPr wrap="square">
            <a:spAutoFit/>
          </a:bodyPr>
          <a:lstStyle/>
          <a:p>
            <a:pPr algn="r"/>
            <a:r>
              <a:rPr sz="900" b="0" i="0">
                <a:solidFill>
                  <a:srgbClr val="8B94B0"/>
                </a:solidFill>
              </a:rPr>
              <a:t>Mer</a:t>
            </a:r>
          </a:p>
        </p:txBody>
      </p:sp>
      <p:sp>
        <p:nvSpPr>
          <p:cNvPr id="51" name="Rectangle 50"/>
          <p:cNvSpPr/>
          <p:nvPr/>
        </p:nvSpPr>
        <p:spPr>
          <a:xfrm>
            <a:off x="896112" y="2532888"/>
            <a:ext cx="548640" cy="420624"/>
          </a:xfrm>
          <a:prstGeom prst="rect">
            <a:avLst/>
          </a:prstGeom>
          <a:solidFill>
            <a:srgbClr val="1E11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TextBox 51"/>
          <p:cNvSpPr txBox="1"/>
          <p:nvPr/>
        </p:nvSpPr>
        <p:spPr>
          <a:xfrm>
            <a:off x="896112" y="2596896"/>
            <a:ext cx="548640" cy="274320"/>
          </a:xfrm>
          <a:prstGeom prst="rect">
            <a:avLst/>
          </a:prstGeom>
          <a:noFill/>
        </p:spPr>
        <p:txBody>
          <a:bodyPr wrap="square">
            <a:spAutoFit/>
          </a:bodyPr>
          <a:lstStyle/>
          <a:p>
            <a:pPr algn="ctr"/>
            <a:r>
              <a:rPr sz="700" b="0" i="0">
                <a:solidFill>
                  <a:srgbClr val="8B94B0"/>
                </a:solidFill>
              </a:rPr>
              <a:t>10%</a:t>
            </a:r>
          </a:p>
        </p:txBody>
      </p:sp>
      <p:sp>
        <p:nvSpPr>
          <p:cNvPr id="53" name="Rectangle 52"/>
          <p:cNvSpPr/>
          <p:nvPr/>
        </p:nvSpPr>
        <p:spPr>
          <a:xfrm>
            <a:off x="1517904" y="2532888"/>
            <a:ext cx="548640" cy="420624"/>
          </a:xfrm>
          <a:prstGeom prst="rect">
            <a:avLst/>
          </a:prstGeom>
          <a:solidFill>
            <a:srgbClr val="3F1E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
          <p:cNvSpPr txBox="1"/>
          <p:nvPr/>
        </p:nvSpPr>
        <p:spPr>
          <a:xfrm>
            <a:off x="1517904" y="2596896"/>
            <a:ext cx="548640" cy="274320"/>
          </a:xfrm>
          <a:prstGeom prst="rect">
            <a:avLst/>
          </a:prstGeom>
          <a:noFill/>
        </p:spPr>
        <p:txBody>
          <a:bodyPr wrap="square">
            <a:spAutoFit/>
          </a:bodyPr>
          <a:lstStyle/>
          <a:p>
            <a:pPr algn="ctr"/>
            <a:r>
              <a:rPr sz="700" b="0" i="0">
                <a:solidFill>
                  <a:srgbClr val="8B94B0"/>
                </a:solidFill>
              </a:rPr>
              <a:t>25%</a:t>
            </a:r>
          </a:p>
        </p:txBody>
      </p:sp>
      <p:sp>
        <p:nvSpPr>
          <p:cNvPr id="55" name="Rectangle 54"/>
          <p:cNvSpPr/>
          <p:nvPr/>
        </p:nvSpPr>
        <p:spPr>
          <a:xfrm>
            <a:off x="2139696" y="2532888"/>
            <a:ext cx="548640" cy="420624"/>
          </a:xfrm>
          <a:prstGeom prst="rect">
            <a:avLst/>
          </a:prstGeom>
          <a:solidFill>
            <a:srgbClr val="7633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TextBox 55"/>
          <p:cNvSpPr txBox="1"/>
          <p:nvPr/>
        </p:nvSpPr>
        <p:spPr>
          <a:xfrm>
            <a:off x="2139696" y="2596896"/>
            <a:ext cx="548640" cy="274320"/>
          </a:xfrm>
          <a:prstGeom prst="rect">
            <a:avLst/>
          </a:prstGeom>
          <a:noFill/>
        </p:spPr>
        <p:txBody>
          <a:bodyPr wrap="square">
            <a:spAutoFit/>
          </a:bodyPr>
          <a:lstStyle/>
          <a:p>
            <a:pPr algn="ctr"/>
            <a:r>
              <a:rPr sz="700" b="0" i="0">
                <a:solidFill>
                  <a:srgbClr val="EEF2FF"/>
                </a:solidFill>
              </a:rPr>
              <a:t>50%</a:t>
            </a:r>
          </a:p>
        </p:txBody>
      </p:sp>
      <p:sp>
        <p:nvSpPr>
          <p:cNvPr id="57" name="Rectangle 56"/>
          <p:cNvSpPr/>
          <p:nvPr/>
        </p:nvSpPr>
        <p:spPr>
          <a:xfrm>
            <a:off x="2761488" y="2532888"/>
            <a:ext cx="548640" cy="420624"/>
          </a:xfrm>
          <a:prstGeom prst="rect">
            <a:avLst/>
          </a:prstGeom>
          <a:solidFill>
            <a:srgbClr val="8C3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
          <p:cNvSpPr txBox="1"/>
          <p:nvPr/>
        </p:nvSpPr>
        <p:spPr>
          <a:xfrm>
            <a:off x="2761488" y="2596896"/>
            <a:ext cx="548640" cy="274320"/>
          </a:xfrm>
          <a:prstGeom prst="rect">
            <a:avLst/>
          </a:prstGeom>
          <a:noFill/>
        </p:spPr>
        <p:txBody>
          <a:bodyPr wrap="square">
            <a:spAutoFit/>
          </a:bodyPr>
          <a:lstStyle/>
          <a:p>
            <a:pPr algn="ctr"/>
            <a:r>
              <a:rPr sz="700" b="0" i="0">
                <a:solidFill>
                  <a:srgbClr val="EEF2FF"/>
                </a:solidFill>
              </a:rPr>
              <a:t>60%</a:t>
            </a:r>
          </a:p>
        </p:txBody>
      </p:sp>
      <p:sp>
        <p:nvSpPr>
          <p:cNvPr id="59" name="Rectangle 58"/>
          <p:cNvSpPr/>
          <p:nvPr/>
        </p:nvSpPr>
        <p:spPr>
          <a:xfrm>
            <a:off x="3383280" y="2532888"/>
            <a:ext cx="548640" cy="420624"/>
          </a:xfrm>
          <a:prstGeom prst="rect">
            <a:avLst/>
          </a:prstGeom>
          <a:solidFill>
            <a:srgbClr val="8137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TextBox 59"/>
          <p:cNvSpPr txBox="1"/>
          <p:nvPr/>
        </p:nvSpPr>
        <p:spPr>
          <a:xfrm>
            <a:off x="3383280" y="2596896"/>
            <a:ext cx="548640" cy="274320"/>
          </a:xfrm>
          <a:prstGeom prst="rect">
            <a:avLst/>
          </a:prstGeom>
          <a:noFill/>
        </p:spPr>
        <p:txBody>
          <a:bodyPr wrap="square">
            <a:spAutoFit/>
          </a:bodyPr>
          <a:lstStyle/>
          <a:p>
            <a:pPr algn="ctr"/>
            <a:r>
              <a:rPr sz="700" b="0" i="0">
                <a:solidFill>
                  <a:srgbClr val="EEF2FF"/>
                </a:solidFill>
              </a:rPr>
              <a:t>55%</a:t>
            </a:r>
          </a:p>
        </p:txBody>
      </p:sp>
      <p:sp>
        <p:nvSpPr>
          <p:cNvPr id="61" name="Rectangle 60"/>
          <p:cNvSpPr/>
          <p:nvPr/>
        </p:nvSpPr>
        <p:spPr>
          <a:xfrm>
            <a:off x="4005072" y="2532888"/>
            <a:ext cx="548640" cy="420624"/>
          </a:xfrm>
          <a:prstGeom prst="rect">
            <a:avLst/>
          </a:prstGeom>
          <a:solidFill>
            <a:srgbClr val="5526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
          <p:cNvSpPr txBox="1"/>
          <p:nvPr/>
        </p:nvSpPr>
        <p:spPr>
          <a:xfrm>
            <a:off x="4005072" y="2596896"/>
            <a:ext cx="548640" cy="274320"/>
          </a:xfrm>
          <a:prstGeom prst="rect">
            <a:avLst/>
          </a:prstGeom>
          <a:noFill/>
        </p:spPr>
        <p:txBody>
          <a:bodyPr wrap="square">
            <a:spAutoFit/>
          </a:bodyPr>
          <a:lstStyle/>
          <a:p>
            <a:pPr algn="ctr"/>
            <a:r>
              <a:rPr sz="700" b="0" i="0">
                <a:solidFill>
                  <a:srgbClr val="8B94B0"/>
                </a:solidFill>
              </a:rPr>
              <a:t>35%</a:t>
            </a:r>
          </a:p>
        </p:txBody>
      </p:sp>
      <p:sp>
        <p:nvSpPr>
          <p:cNvPr id="63" name="Rectangle 62"/>
          <p:cNvSpPr/>
          <p:nvPr/>
        </p:nvSpPr>
        <p:spPr>
          <a:xfrm>
            <a:off x="4626864" y="2532888"/>
            <a:ext cx="548640" cy="420624"/>
          </a:xfrm>
          <a:prstGeom prst="rect">
            <a:avLst/>
          </a:prstGeom>
          <a:solidFill>
            <a:srgbClr val="4520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
          <p:cNvSpPr txBox="1"/>
          <p:nvPr/>
        </p:nvSpPr>
        <p:spPr>
          <a:xfrm>
            <a:off x="4626864" y="2596896"/>
            <a:ext cx="548640" cy="274320"/>
          </a:xfrm>
          <a:prstGeom prst="rect">
            <a:avLst/>
          </a:prstGeom>
          <a:noFill/>
        </p:spPr>
        <p:txBody>
          <a:bodyPr wrap="square">
            <a:spAutoFit/>
          </a:bodyPr>
          <a:lstStyle/>
          <a:p>
            <a:pPr algn="ctr"/>
            <a:r>
              <a:rPr sz="700" b="0" i="0">
                <a:solidFill>
                  <a:srgbClr val="8B94B0"/>
                </a:solidFill>
              </a:rPr>
              <a:t>28%</a:t>
            </a:r>
          </a:p>
        </p:txBody>
      </p:sp>
      <p:sp>
        <p:nvSpPr>
          <p:cNvPr id="65" name="Rectangle 64"/>
          <p:cNvSpPr/>
          <p:nvPr/>
        </p:nvSpPr>
        <p:spPr>
          <a:xfrm>
            <a:off x="5248656" y="2532888"/>
            <a:ext cx="548640" cy="420624"/>
          </a:xfrm>
          <a:prstGeom prst="rect">
            <a:avLst/>
          </a:prstGeom>
          <a:solidFill>
            <a:srgbClr val="642C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TextBox 65"/>
          <p:cNvSpPr txBox="1"/>
          <p:nvPr/>
        </p:nvSpPr>
        <p:spPr>
          <a:xfrm>
            <a:off x="5248656" y="2596896"/>
            <a:ext cx="548640" cy="274320"/>
          </a:xfrm>
          <a:prstGeom prst="rect">
            <a:avLst/>
          </a:prstGeom>
          <a:noFill/>
        </p:spPr>
        <p:txBody>
          <a:bodyPr wrap="square">
            <a:spAutoFit/>
          </a:bodyPr>
          <a:lstStyle/>
          <a:p>
            <a:pPr algn="ctr"/>
            <a:r>
              <a:rPr sz="700" b="0" i="0">
                <a:solidFill>
                  <a:srgbClr val="EEF2FF"/>
                </a:solidFill>
              </a:rPr>
              <a:t>42%</a:t>
            </a:r>
          </a:p>
        </p:txBody>
      </p:sp>
      <p:sp>
        <p:nvSpPr>
          <p:cNvPr id="67" name="Rectangle 66"/>
          <p:cNvSpPr/>
          <p:nvPr/>
        </p:nvSpPr>
        <p:spPr>
          <a:xfrm>
            <a:off x="5870448" y="2532888"/>
            <a:ext cx="548640" cy="420624"/>
          </a:xfrm>
          <a:prstGeom prst="rect">
            <a:avLst/>
          </a:prstGeom>
          <a:solidFill>
            <a:srgbClr val="682E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TextBox 67"/>
          <p:cNvSpPr txBox="1"/>
          <p:nvPr/>
        </p:nvSpPr>
        <p:spPr>
          <a:xfrm>
            <a:off x="5870448" y="2596896"/>
            <a:ext cx="548640" cy="274320"/>
          </a:xfrm>
          <a:prstGeom prst="rect">
            <a:avLst/>
          </a:prstGeom>
          <a:noFill/>
        </p:spPr>
        <p:txBody>
          <a:bodyPr wrap="square">
            <a:spAutoFit/>
          </a:bodyPr>
          <a:lstStyle/>
          <a:p>
            <a:pPr algn="ctr"/>
            <a:r>
              <a:rPr sz="700" b="0" i="0">
                <a:solidFill>
                  <a:srgbClr val="EEF2FF"/>
                </a:solidFill>
              </a:rPr>
              <a:t>44%</a:t>
            </a:r>
          </a:p>
        </p:txBody>
      </p:sp>
      <p:sp>
        <p:nvSpPr>
          <p:cNvPr id="69" name="Rectangle 68"/>
          <p:cNvSpPr/>
          <p:nvPr/>
        </p:nvSpPr>
        <p:spPr>
          <a:xfrm>
            <a:off x="6492240" y="2532888"/>
            <a:ext cx="548640" cy="420624"/>
          </a:xfrm>
          <a:prstGeom prst="rect">
            <a:avLst/>
          </a:prstGeom>
          <a:solidFill>
            <a:srgbClr val="4E24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TextBox 69"/>
          <p:cNvSpPr txBox="1"/>
          <p:nvPr/>
        </p:nvSpPr>
        <p:spPr>
          <a:xfrm>
            <a:off x="6492240" y="2596896"/>
            <a:ext cx="548640" cy="274320"/>
          </a:xfrm>
          <a:prstGeom prst="rect">
            <a:avLst/>
          </a:prstGeom>
          <a:noFill/>
        </p:spPr>
        <p:txBody>
          <a:bodyPr wrap="square">
            <a:spAutoFit/>
          </a:bodyPr>
          <a:lstStyle/>
          <a:p>
            <a:pPr algn="ctr"/>
            <a:r>
              <a:rPr sz="700" b="0" i="0">
                <a:solidFill>
                  <a:srgbClr val="8B94B0"/>
                </a:solidFill>
              </a:rPr>
              <a:t>32%</a:t>
            </a:r>
          </a:p>
        </p:txBody>
      </p:sp>
      <p:sp>
        <p:nvSpPr>
          <p:cNvPr id="71" name="TextBox 70"/>
          <p:cNvSpPr txBox="1"/>
          <p:nvPr/>
        </p:nvSpPr>
        <p:spPr>
          <a:xfrm>
            <a:off x="457200" y="3044952"/>
            <a:ext cx="365760" cy="411480"/>
          </a:xfrm>
          <a:prstGeom prst="rect">
            <a:avLst/>
          </a:prstGeom>
          <a:noFill/>
        </p:spPr>
        <p:txBody>
          <a:bodyPr wrap="square">
            <a:spAutoFit/>
          </a:bodyPr>
          <a:lstStyle/>
          <a:p>
            <a:pPr algn="r"/>
            <a:r>
              <a:rPr sz="900" b="0" i="0">
                <a:solidFill>
                  <a:srgbClr val="8B94B0"/>
                </a:solidFill>
              </a:rPr>
              <a:t>Jeu</a:t>
            </a:r>
          </a:p>
        </p:txBody>
      </p:sp>
      <p:sp>
        <p:nvSpPr>
          <p:cNvPr id="72" name="Rectangle 71"/>
          <p:cNvSpPr/>
          <p:nvPr/>
        </p:nvSpPr>
        <p:spPr>
          <a:xfrm>
            <a:off x="896112" y="3044952"/>
            <a:ext cx="548640" cy="420624"/>
          </a:xfrm>
          <a:prstGeom prst="rect">
            <a:avLst/>
          </a:prstGeom>
          <a:solidFill>
            <a:srgbClr val="190F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3" name="TextBox 72"/>
          <p:cNvSpPr txBox="1"/>
          <p:nvPr/>
        </p:nvSpPr>
        <p:spPr>
          <a:xfrm>
            <a:off x="896112" y="3108960"/>
            <a:ext cx="548640" cy="274320"/>
          </a:xfrm>
          <a:prstGeom prst="rect">
            <a:avLst/>
          </a:prstGeom>
          <a:noFill/>
        </p:spPr>
        <p:txBody>
          <a:bodyPr wrap="square">
            <a:spAutoFit/>
          </a:bodyPr>
          <a:lstStyle/>
          <a:p>
            <a:pPr algn="ctr"/>
            <a:r>
              <a:rPr sz="700" b="0" i="0">
                <a:solidFill>
                  <a:srgbClr val="8B94B0"/>
                </a:solidFill>
              </a:rPr>
              <a:t>8%</a:t>
            </a:r>
          </a:p>
        </p:txBody>
      </p:sp>
      <p:sp>
        <p:nvSpPr>
          <p:cNvPr id="74" name="Rectangle 73"/>
          <p:cNvSpPr/>
          <p:nvPr/>
        </p:nvSpPr>
        <p:spPr>
          <a:xfrm>
            <a:off x="1517904" y="3044952"/>
            <a:ext cx="548640" cy="420624"/>
          </a:xfrm>
          <a:prstGeom prst="rect">
            <a:avLst/>
          </a:prstGeom>
          <a:solidFill>
            <a:srgbClr val="381B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TextBox 74"/>
          <p:cNvSpPr txBox="1"/>
          <p:nvPr/>
        </p:nvSpPr>
        <p:spPr>
          <a:xfrm>
            <a:off x="1517904" y="3108960"/>
            <a:ext cx="548640" cy="274320"/>
          </a:xfrm>
          <a:prstGeom prst="rect">
            <a:avLst/>
          </a:prstGeom>
          <a:noFill/>
        </p:spPr>
        <p:txBody>
          <a:bodyPr wrap="square">
            <a:spAutoFit/>
          </a:bodyPr>
          <a:lstStyle/>
          <a:p>
            <a:pPr algn="ctr"/>
            <a:r>
              <a:rPr sz="700" b="0" i="0">
                <a:solidFill>
                  <a:srgbClr val="8B94B0"/>
                </a:solidFill>
              </a:rPr>
              <a:t>22%</a:t>
            </a:r>
          </a:p>
        </p:txBody>
      </p:sp>
      <p:sp>
        <p:nvSpPr>
          <p:cNvPr id="76" name="Rectangle 75"/>
          <p:cNvSpPr/>
          <p:nvPr/>
        </p:nvSpPr>
        <p:spPr>
          <a:xfrm>
            <a:off x="2139696" y="3044952"/>
            <a:ext cx="548640" cy="420624"/>
          </a:xfrm>
          <a:prstGeom prst="rect">
            <a:avLst/>
          </a:prstGeom>
          <a:solidFill>
            <a:srgbClr val="682E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TextBox 76"/>
          <p:cNvSpPr txBox="1"/>
          <p:nvPr/>
        </p:nvSpPr>
        <p:spPr>
          <a:xfrm>
            <a:off x="2139696" y="3108960"/>
            <a:ext cx="548640" cy="274320"/>
          </a:xfrm>
          <a:prstGeom prst="rect">
            <a:avLst/>
          </a:prstGeom>
          <a:noFill/>
        </p:spPr>
        <p:txBody>
          <a:bodyPr wrap="square">
            <a:spAutoFit/>
          </a:bodyPr>
          <a:lstStyle/>
          <a:p>
            <a:pPr algn="ctr"/>
            <a:r>
              <a:rPr sz="700" b="0" i="0">
                <a:solidFill>
                  <a:srgbClr val="EEF2FF"/>
                </a:solidFill>
              </a:rPr>
              <a:t>44%</a:t>
            </a:r>
          </a:p>
        </p:txBody>
      </p:sp>
      <p:sp>
        <p:nvSpPr>
          <p:cNvPr id="78" name="Rectangle 77"/>
          <p:cNvSpPr/>
          <p:nvPr/>
        </p:nvSpPr>
        <p:spPr>
          <a:xfrm>
            <a:off x="2761488" y="3044952"/>
            <a:ext cx="548640" cy="420624"/>
          </a:xfrm>
          <a:prstGeom prst="rect">
            <a:avLst/>
          </a:prstGeom>
          <a:solidFill>
            <a:srgbClr val="7E36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TextBox 78"/>
          <p:cNvSpPr txBox="1"/>
          <p:nvPr/>
        </p:nvSpPr>
        <p:spPr>
          <a:xfrm>
            <a:off x="2761488" y="3108960"/>
            <a:ext cx="548640" cy="274320"/>
          </a:xfrm>
          <a:prstGeom prst="rect">
            <a:avLst/>
          </a:prstGeom>
          <a:noFill/>
        </p:spPr>
        <p:txBody>
          <a:bodyPr wrap="square">
            <a:spAutoFit/>
          </a:bodyPr>
          <a:lstStyle/>
          <a:p>
            <a:pPr algn="ctr"/>
            <a:r>
              <a:rPr sz="700" b="0" i="0">
                <a:solidFill>
                  <a:srgbClr val="EEF2FF"/>
                </a:solidFill>
              </a:rPr>
              <a:t>54%</a:t>
            </a:r>
          </a:p>
        </p:txBody>
      </p:sp>
      <p:sp>
        <p:nvSpPr>
          <p:cNvPr id="80" name="Rectangle 79"/>
          <p:cNvSpPr/>
          <p:nvPr/>
        </p:nvSpPr>
        <p:spPr>
          <a:xfrm>
            <a:off x="3383280" y="3044952"/>
            <a:ext cx="548640" cy="420624"/>
          </a:xfrm>
          <a:prstGeom prst="rect">
            <a:avLst/>
          </a:prstGeom>
          <a:solidFill>
            <a:srgbClr val="7131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1" name="TextBox 80"/>
          <p:cNvSpPr txBox="1"/>
          <p:nvPr/>
        </p:nvSpPr>
        <p:spPr>
          <a:xfrm>
            <a:off x="3383280" y="3108960"/>
            <a:ext cx="548640" cy="274320"/>
          </a:xfrm>
          <a:prstGeom prst="rect">
            <a:avLst/>
          </a:prstGeom>
          <a:noFill/>
        </p:spPr>
        <p:txBody>
          <a:bodyPr wrap="square">
            <a:spAutoFit/>
          </a:bodyPr>
          <a:lstStyle/>
          <a:p>
            <a:pPr algn="ctr"/>
            <a:r>
              <a:rPr sz="700" b="0" i="0">
                <a:solidFill>
                  <a:srgbClr val="EEF2FF"/>
                </a:solidFill>
              </a:rPr>
              <a:t>48%</a:t>
            </a:r>
          </a:p>
        </p:txBody>
      </p:sp>
      <p:sp>
        <p:nvSpPr>
          <p:cNvPr id="82" name="Rectangle 81"/>
          <p:cNvSpPr/>
          <p:nvPr/>
        </p:nvSpPr>
        <p:spPr>
          <a:xfrm>
            <a:off x="4005072" y="3044952"/>
            <a:ext cx="548640" cy="420624"/>
          </a:xfrm>
          <a:prstGeom prst="rect">
            <a:avLst/>
          </a:prstGeom>
          <a:solidFill>
            <a:srgbClr val="4E24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3" name="TextBox 82"/>
          <p:cNvSpPr txBox="1"/>
          <p:nvPr/>
        </p:nvSpPr>
        <p:spPr>
          <a:xfrm>
            <a:off x="4005072" y="3108960"/>
            <a:ext cx="548640" cy="274320"/>
          </a:xfrm>
          <a:prstGeom prst="rect">
            <a:avLst/>
          </a:prstGeom>
          <a:noFill/>
        </p:spPr>
        <p:txBody>
          <a:bodyPr wrap="square">
            <a:spAutoFit/>
          </a:bodyPr>
          <a:lstStyle/>
          <a:p>
            <a:pPr algn="ctr"/>
            <a:r>
              <a:rPr sz="700" b="0" i="0">
                <a:solidFill>
                  <a:srgbClr val="8B94B0"/>
                </a:solidFill>
              </a:rPr>
              <a:t>32%</a:t>
            </a:r>
          </a:p>
        </p:txBody>
      </p:sp>
      <p:sp>
        <p:nvSpPr>
          <p:cNvPr id="84" name="Rectangle 83"/>
          <p:cNvSpPr/>
          <p:nvPr/>
        </p:nvSpPr>
        <p:spPr>
          <a:xfrm>
            <a:off x="4626864" y="3044952"/>
            <a:ext cx="548640" cy="420624"/>
          </a:xfrm>
          <a:prstGeom prst="rect">
            <a:avLst/>
          </a:prstGeom>
          <a:solidFill>
            <a:srgbClr val="3F1E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5" name="TextBox 84"/>
          <p:cNvSpPr txBox="1"/>
          <p:nvPr/>
        </p:nvSpPr>
        <p:spPr>
          <a:xfrm>
            <a:off x="4626864" y="3108960"/>
            <a:ext cx="548640" cy="274320"/>
          </a:xfrm>
          <a:prstGeom prst="rect">
            <a:avLst/>
          </a:prstGeom>
          <a:noFill/>
        </p:spPr>
        <p:txBody>
          <a:bodyPr wrap="square">
            <a:spAutoFit/>
          </a:bodyPr>
          <a:lstStyle/>
          <a:p>
            <a:pPr algn="ctr"/>
            <a:r>
              <a:rPr sz="700" b="0" i="0">
                <a:solidFill>
                  <a:srgbClr val="8B94B0"/>
                </a:solidFill>
              </a:rPr>
              <a:t>25%</a:t>
            </a:r>
          </a:p>
        </p:txBody>
      </p:sp>
      <p:sp>
        <p:nvSpPr>
          <p:cNvPr id="86" name="Rectangle 85"/>
          <p:cNvSpPr/>
          <p:nvPr/>
        </p:nvSpPr>
        <p:spPr>
          <a:xfrm>
            <a:off x="5248656" y="3044952"/>
            <a:ext cx="548640" cy="420624"/>
          </a:xfrm>
          <a:prstGeom prst="rect">
            <a:avLst/>
          </a:prstGeom>
          <a:solidFill>
            <a:srgbClr val="5B29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7" name="TextBox 86"/>
          <p:cNvSpPr txBox="1"/>
          <p:nvPr/>
        </p:nvSpPr>
        <p:spPr>
          <a:xfrm>
            <a:off x="5248656" y="3108960"/>
            <a:ext cx="548640" cy="274320"/>
          </a:xfrm>
          <a:prstGeom prst="rect">
            <a:avLst/>
          </a:prstGeom>
          <a:noFill/>
        </p:spPr>
        <p:txBody>
          <a:bodyPr wrap="square">
            <a:spAutoFit/>
          </a:bodyPr>
          <a:lstStyle/>
          <a:p>
            <a:pPr algn="ctr"/>
            <a:r>
              <a:rPr sz="700" b="0" i="0">
                <a:solidFill>
                  <a:srgbClr val="8B94B0"/>
                </a:solidFill>
              </a:rPr>
              <a:t>38%</a:t>
            </a:r>
          </a:p>
        </p:txBody>
      </p:sp>
      <p:sp>
        <p:nvSpPr>
          <p:cNvPr id="88" name="Rectangle 87"/>
          <p:cNvSpPr/>
          <p:nvPr/>
        </p:nvSpPr>
        <p:spPr>
          <a:xfrm>
            <a:off x="5870448" y="3044952"/>
            <a:ext cx="548640" cy="420624"/>
          </a:xfrm>
          <a:prstGeom prst="rect">
            <a:avLst/>
          </a:prstGeom>
          <a:solidFill>
            <a:srgbClr val="602B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9" name="TextBox 88"/>
          <p:cNvSpPr txBox="1"/>
          <p:nvPr/>
        </p:nvSpPr>
        <p:spPr>
          <a:xfrm>
            <a:off x="5870448" y="3108960"/>
            <a:ext cx="548640" cy="274320"/>
          </a:xfrm>
          <a:prstGeom prst="rect">
            <a:avLst/>
          </a:prstGeom>
          <a:noFill/>
        </p:spPr>
        <p:txBody>
          <a:bodyPr wrap="square">
            <a:spAutoFit/>
          </a:bodyPr>
          <a:lstStyle/>
          <a:p>
            <a:pPr algn="ctr"/>
            <a:r>
              <a:rPr sz="700" b="0" i="0">
                <a:solidFill>
                  <a:srgbClr val="8B94B0"/>
                </a:solidFill>
              </a:rPr>
              <a:t>40%</a:t>
            </a:r>
          </a:p>
        </p:txBody>
      </p:sp>
      <p:sp>
        <p:nvSpPr>
          <p:cNvPr id="90" name="Rectangle 89"/>
          <p:cNvSpPr/>
          <p:nvPr/>
        </p:nvSpPr>
        <p:spPr>
          <a:xfrm>
            <a:off x="6492240" y="3044952"/>
            <a:ext cx="548640" cy="420624"/>
          </a:xfrm>
          <a:prstGeom prst="rect">
            <a:avLst/>
          </a:prstGeom>
          <a:solidFill>
            <a:srgbClr val="4520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1" name="TextBox 90"/>
          <p:cNvSpPr txBox="1"/>
          <p:nvPr/>
        </p:nvSpPr>
        <p:spPr>
          <a:xfrm>
            <a:off x="6492240" y="3108960"/>
            <a:ext cx="548640" cy="274320"/>
          </a:xfrm>
          <a:prstGeom prst="rect">
            <a:avLst/>
          </a:prstGeom>
          <a:noFill/>
        </p:spPr>
        <p:txBody>
          <a:bodyPr wrap="square">
            <a:spAutoFit/>
          </a:bodyPr>
          <a:lstStyle/>
          <a:p>
            <a:pPr algn="ctr"/>
            <a:r>
              <a:rPr sz="700" b="0" i="0">
                <a:solidFill>
                  <a:srgbClr val="8B94B0"/>
                </a:solidFill>
              </a:rPr>
              <a:t>28%</a:t>
            </a:r>
          </a:p>
        </p:txBody>
      </p:sp>
      <p:sp>
        <p:nvSpPr>
          <p:cNvPr id="92" name="TextBox 91"/>
          <p:cNvSpPr txBox="1"/>
          <p:nvPr/>
        </p:nvSpPr>
        <p:spPr>
          <a:xfrm>
            <a:off x="457200" y="3557016"/>
            <a:ext cx="365760" cy="411480"/>
          </a:xfrm>
          <a:prstGeom prst="rect">
            <a:avLst/>
          </a:prstGeom>
          <a:noFill/>
        </p:spPr>
        <p:txBody>
          <a:bodyPr wrap="square">
            <a:spAutoFit/>
          </a:bodyPr>
          <a:lstStyle/>
          <a:p>
            <a:pPr algn="r"/>
            <a:r>
              <a:rPr sz="900" b="0" i="0">
                <a:solidFill>
                  <a:srgbClr val="8B94B0"/>
                </a:solidFill>
              </a:rPr>
              <a:t>Ven</a:t>
            </a:r>
          </a:p>
        </p:txBody>
      </p:sp>
      <p:sp>
        <p:nvSpPr>
          <p:cNvPr id="93" name="Rectangle 92"/>
          <p:cNvSpPr/>
          <p:nvPr/>
        </p:nvSpPr>
        <p:spPr>
          <a:xfrm>
            <a:off x="896112" y="3557016"/>
            <a:ext cx="548640" cy="420624"/>
          </a:xfrm>
          <a:prstGeom prst="rect">
            <a:avLst/>
          </a:prstGeom>
          <a:solidFill>
            <a:srgbClr val="150E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4" name="TextBox 93"/>
          <p:cNvSpPr txBox="1"/>
          <p:nvPr/>
        </p:nvSpPr>
        <p:spPr>
          <a:xfrm>
            <a:off x="896112" y="3621024"/>
            <a:ext cx="548640" cy="274320"/>
          </a:xfrm>
          <a:prstGeom prst="rect">
            <a:avLst/>
          </a:prstGeom>
          <a:noFill/>
        </p:spPr>
        <p:txBody>
          <a:bodyPr wrap="square">
            <a:spAutoFit/>
          </a:bodyPr>
          <a:lstStyle/>
          <a:p>
            <a:pPr algn="ctr"/>
            <a:r>
              <a:rPr sz="700" b="0" i="0">
                <a:solidFill>
                  <a:srgbClr val="8B94B0"/>
                </a:solidFill>
              </a:rPr>
              <a:t>6%</a:t>
            </a:r>
          </a:p>
        </p:txBody>
      </p:sp>
      <p:sp>
        <p:nvSpPr>
          <p:cNvPr id="95" name="Rectangle 94"/>
          <p:cNvSpPr/>
          <p:nvPr/>
        </p:nvSpPr>
        <p:spPr>
          <a:xfrm>
            <a:off x="1517904" y="3557016"/>
            <a:ext cx="548640" cy="420624"/>
          </a:xfrm>
          <a:prstGeom prst="rect">
            <a:avLst/>
          </a:prstGeom>
          <a:solidFill>
            <a:srgbClr val="2F18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6" name="TextBox 95"/>
          <p:cNvSpPr txBox="1"/>
          <p:nvPr/>
        </p:nvSpPr>
        <p:spPr>
          <a:xfrm>
            <a:off x="1517904" y="3621024"/>
            <a:ext cx="548640" cy="274320"/>
          </a:xfrm>
          <a:prstGeom prst="rect">
            <a:avLst/>
          </a:prstGeom>
          <a:noFill/>
        </p:spPr>
        <p:txBody>
          <a:bodyPr wrap="square">
            <a:spAutoFit/>
          </a:bodyPr>
          <a:lstStyle/>
          <a:p>
            <a:pPr algn="ctr"/>
            <a:r>
              <a:rPr sz="700" b="0" i="0">
                <a:solidFill>
                  <a:srgbClr val="8B94B0"/>
                </a:solidFill>
              </a:rPr>
              <a:t>18%</a:t>
            </a:r>
          </a:p>
        </p:txBody>
      </p:sp>
      <p:sp>
        <p:nvSpPr>
          <p:cNvPr id="97" name="Rectangle 96"/>
          <p:cNvSpPr/>
          <p:nvPr/>
        </p:nvSpPr>
        <p:spPr>
          <a:xfrm>
            <a:off x="2139696" y="3557016"/>
            <a:ext cx="548640" cy="420624"/>
          </a:xfrm>
          <a:prstGeom prst="rect">
            <a:avLst/>
          </a:prstGeom>
          <a:solidFill>
            <a:srgbClr val="5225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8" name="TextBox 97"/>
          <p:cNvSpPr txBox="1"/>
          <p:nvPr/>
        </p:nvSpPr>
        <p:spPr>
          <a:xfrm>
            <a:off x="2139696" y="3621024"/>
            <a:ext cx="548640" cy="274320"/>
          </a:xfrm>
          <a:prstGeom prst="rect">
            <a:avLst/>
          </a:prstGeom>
          <a:noFill/>
        </p:spPr>
        <p:txBody>
          <a:bodyPr wrap="square">
            <a:spAutoFit/>
          </a:bodyPr>
          <a:lstStyle/>
          <a:p>
            <a:pPr algn="ctr"/>
            <a:r>
              <a:rPr sz="700" b="0" i="0">
                <a:solidFill>
                  <a:srgbClr val="8B94B0"/>
                </a:solidFill>
              </a:rPr>
              <a:t>34%</a:t>
            </a:r>
          </a:p>
        </p:txBody>
      </p:sp>
      <p:sp>
        <p:nvSpPr>
          <p:cNvPr id="99" name="Rectangle 98"/>
          <p:cNvSpPr/>
          <p:nvPr/>
        </p:nvSpPr>
        <p:spPr>
          <a:xfrm>
            <a:off x="2761488" y="3557016"/>
            <a:ext cx="548640" cy="420624"/>
          </a:xfrm>
          <a:prstGeom prst="rect">
            <a:avLst/>
          </a:prstGeom>
          <a:solidFill>
            <a:srgbClr val="642C1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0" name="TextBox 99"/>
          <p:cNvSpPr txBox="1"/>
          <p:nvPr/>
        </p:nvSpPr>
        <p:spPr>
          <a:xfrm>
            <a:off x="2761488" y="3621024"/>
            <a:ext cx="548640" cy="274320"/>
          </a:xfrm>
          <a:prstGeom prst="rect">
            <a:avLst/>
          </a:prstGeom>
          <a:noFill/>
        </p:spPr>
        <p:txBody>
          <a:bodyPr wrap="square">
            <a:spAutoFit/>
          </a:bodyPr>
          <a:lstStyle/>
          <a:p>
            <a:pPr algn="ctr"/>
            <a:r>
              <a:rPr sz="700" b="0" i="0">
                <a:solidFill>
                  <a:srgbClr val="EEF2FF"/>
                </a:solidFill>
              </a:rPr>
              <a:t>42%</a:t>
            </a:r>
          </a:p>
        </p:txBody>
      </p:sp>
      <p:sp>
        <p:nvSpPr>
          <p:cNvPr id="101" name="Rectangle 100"/>
          <p:cNvSpPr/>
          <p:nvPr/>
        </p:nvSpPr>
        <p:spPr>
          <a:xfrm>
            <a:off x="3383280" y="3557016"/>
            <a:ext cx="548640" cy="420624"/>
          </a:xfrm>
          <a:prstGeom prst="rect">
            <a:avLst/>
          </a:prstGeom>
          <a:solidFill>
            <a:srgbClr val="5B29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2" name="TextBox 101"/>
          <p:cNvSpPr txBox="1"/>
          <p:nvPr/>
        </p:nvSpPr>
        <p:spPr>
          <a:xfrm>
            <a:off x="3383280" y="3621024"/>
            <a:ext cx="548640" cy="274320"/>
          </a:xfrm>
          <a:prstGeom prst="rect">
            <a:avLst/>
          </a:prstGeom>
          <a:noFill/>
        </p:spPr>
        <p:txBody>
          <a:bodyPr wrap="square">
            <a:spAutoFit/>
          </a:bodyPr>
          <a:lstStyle/>
          <a:p>
            <a:pPr algn="ctr"/>
            <a:r>
              <a:rPr sz="700" b="0" i="0">
                <a:solidFill>
                  <a:srgbClr val="8B94B0"/>
                </a:solidFill>
              </a:rPr>
              <a:t>38%</a:t>
            </a:r>
          </a:p>
        </p:txBody>
      </p:sp>
      <p:sp>
        <p:nvSpPr>
          <p:cNvPr id="103" name="Rectangle 102"/>
          <p:cNvSpPr/>
          <p:nvPr/>
        </p:nvSpPr>
        <p:spPr>
          <a:xfrm>
            <a:off x="4005072" y="3557016"/>
            <a:ext cx="548640" cy="420624"/>
          </a:xfrm>
          <a:prstGeom prst="rect">
            <a:avLst/>
          </a:prstGeom>
          <a:solidFill>
            <a:srgbClr val="411F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4" name="TextBox 103"/>
          <p:cNvSpPr txBox="1"/>
          <p:nvPr/>
        </p:nvSpPr>
        <p:spPr>
          <a:xfrm>
            <a:off x="4005072" y="3621024"/>
            <a:ext cx="548640" cy="274320"/>
          </a:xfrm>
          <a:prstGeom prst="rect">
            <a:avLst/>
          </a:prstGeom>
          <a:noFill/>
        </p:spPr>
        <p:txBody>
          <a:bodyPr wrap="square">
            <a:spAutoFit/>
          </a:bodyPr>
          <a:lstStyle/>
          <a:p>
            <a:pPr algn="ctr"/>
            <a:r>
              <a:rPr sz="700" b="0" i="0">
                <a:solidFill>
                  <a:srgbClr val="8B94B0"/>
                </a:solidFill>
              </a:rPr>
              <a:t>26%</a:t>
            </a:r>
          </a:p>
        </p:txBody>
      </p:sp>
      <p:sp>
        <p:nvSpPr>
          <p:cNvPr id="105" name="Rectangle 104"/>
          <p:cNvSpPr/>
          <p:nvPr/>
        </p:nvSpPr>
        <p:spPr>
          <a:xfrm>
            <a:off x="4626864" y="3557016"/>
            <a:ext cx="548640" cy="420624"/>
          </a:xfrm>
          <a:prstGeom prst="rect">
            <a:avLst/>
          </a:prstGeom>
          <a:solidFill>
            <a:srgbClr val="341A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6" name="TextBox 105"/>
          <p:cNvSpPr txBox="1"/>
          <p:nvPr/>
        </p:nvSpPr>
        <p:spPr>
          <a:xfrm>
            <a:off x="4626864" y="3621024"/>
            <a:ext cx="548640" cy="274320"/>
          </a:xfrm>
          <a:prstGeom prst="rect">
            <a:avLst/>
          </a:prstGeom>
          <a:noFill/>
        </p:spPr>
        <p:txBody>
          <a:bodyPr wrap="square">
            <a:spAutoFit/>
          </a:bodyPr>
          <a:lstStyle/>
          <a:p>
            <a:pPr algn="ctr"/>
            <a:r>
              <a:rPr sz="700" b="0" i="0">
                <a:solidFill>
                  <a:srgbClr val="8B94B0"/>
                </a:solidFill>
              </a:rPr>
              <a:t>20%</a:t>
            </a:r>
          </a:p>
        </p:txBody>
      </p:sp>
      <p:sp>
        <p:nvSpPr>
          <p:cNvPr id="107" name="Rectangle 106"/>
          <p:cNvSpPr/>
          <p:nvPr/>
        </p:nvSpPr>
        <p:spPr>
          <a:xfrm>
            <a:off x="5248656" y="3557016"/>
            <a:ext cx="548640" cy="420624"/>
          </a:xfrm>
          <a:prstGeom prst="rect">
            <a:avLst/>
          </a:prstGeom>
          <a:solidFill>
            <a:srgbClr val="4E24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8" name="TextBox 107"/>
          <p:cNvSpPr txBox="1"/>
          <p:nvPr/>
        </p:nvSpPr>
        <p:spPr>
          <a:xfrm>
            <a:off x="5248656" y="3621024"/>
            <a:ext cx="548640" cy="274320"/>
          </a:xfrm>
          <a:prstGeom prst="rect">
            <a:avLst/>
          </a:prstGeom>
          <a:noFill/>
        </p:spPr>
        <p:txBody>
          <a:bodyPr wrap="square">
            <a:spAutoFit/>
          </a:bodyPr>
          <a:lstStyle/>
          <a:p>
            <a:pPr algn="ctr"/>
            <a:r>
              <a:rPr sz="700" b="0" i="0">
                <a:solidFill>
                  <a:srgbClr val="8B94B0"/>
                </a:solidFill>
              </a:rPr>
              <a:t>32%</a:t>
            </a:r>
          </a:p>
        </p:txBody>
      </p:sp>
      <p:sp>
        <p:nvSpPr>
          <p:cNvPr id="109" name="Rectangle 108"/>
          <p:cNvSpPr/>
          <p:nvPr/>
        </p:nvSpPr>
        <p:spPr>
          <a:xfrm>
            <a:off x="5870448" y="3557016"/>
            <a:ext cx="548640" cy="420624"/>
          </a:xfrm>
          <a:prstGeom prst="rect">
            <a:avLst/>
          </a:prstGeom>
          <a:solidFill>
            <a:srgbClr val="5225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0" name="TextBox 109"/>
          <p:cNvSpPr txBox="1"/>
          <p:nvPr/>
        </p:nvSpPr>
        <p:spPr>
          <a:xfrm>
            <a:off x="5870448" y="3621024"/>
            <a:ext cx="548640" cy="274320"/>
          </a:xfrm>
          <a:prstGeom prst="rect">
            <a:avLst/>
          </a:prstGeom>
          <a:noFill/>
        </p:spPr>
        <p:txBody>
          <a:bodyPr wrap="square">
            <a:spAutoFit/>
          </a:bodyPr>
          <a:lstStyle/>
          <a:p>
            <a:pPr algn="ctr"/>
            <a:r>
              <a:rPr sz="700" b="0" i="0">
                <a:solidFill>
                  <a:srgbClr val="8B94B0"/>
                </a:solidFill>
              </a:rPr>
              <a:t>34%</a:t>
            </a:r>
          </a:p>
        </p:txBody>
      </p:sp>
      <p:sp>
        <p:nvSpPr>
          <p:cNvPr id="111" name="Rectangle 110"/>
          <p:cNvSpPr/>
          <p:nvPr/>
        </p:nvSpPr>
        <p:spPr>
          <a:xfrm>
            <a:off x="6492240" y="3557016"/>
            <a:ext cx="548640" cy="420624"/>
          </a:xfrm>
          <a:prstGeom prst="rect">
            <a:avLst/>
          </a:prstGeom>
          <a:solidFill>
            <a:srgbClr val="3C1D1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2" name="TextBox 111"/>
          <p:cNvSpPr txBox="1"/>
          <p:nvPr/>
        </p:nvSpPr>
        <p:spPr>
          <a:xfrm>
            <a:off x="6492240" y="3621024"/>
            <a:ext cx="548640" cy="274320"/>
          </a:xfrm>
          <a:prstGeom prst="rect">
            <a:avLst/>
          </a:prstGeom>
          <a:noFill/>
        </p:spPr>
        <p:txBody>
          <a:bodyPr wrap="square">
            <a:spAutoFit/>
          </a:bodyPr>
          <a:lstStyle/>
          <a:p>
            <a:pPr algn="ctr"/>
            <a:r>
              <a:rPr sz="700" b="0" i="0">
                <a:solidFill>
                  <a:srgbClr val="8B94B0"/>
                </a:solidFill>
              </a:rPr>
              <a:t>24%</a:t>
            </a:r>
          </a:p>
        </p:txBody>
      </p:sp>
      <p:sp>
        <p:nvSpPr>
          <p:cNvPr id="113" name="TextBox 112"/>
          <p:cNvSpPr txBox="1"/>
          <p:nvPr/>
        </p:nvSpPr>
        <p:spPr>
          <a:xfrm>
            <a:off x="896112" y="1389888"/>
            <a:ext cx="548640" cy="256032"/>
          </a:xfrm>
          <a:prstGeom prst="rect">
            <a:avLst/>
          </a:prstGeom>
          <a:noFill/>
        </p:spPr>
        <p:txBody>
          <a:bodyPr wrap="square">
            <a:spAutoFit/>
          </a:bodyPr>
          <a:lstStyle/>
          <a:p>
            <a:pPr algn="ctr"/>
            <a:r>
              <a:rPr sz="850" b="0" i="0">
                <a:solidFill>
                  <a:srgbClr val="8B94B0"/>
                </a:solidFill>
              </a:rPr>
              <a:t>7h</a:t>
            </a:r>
          </a:p>
        </p:txBody>
      </p:sp>
      <p:sp>
        <p:nvSpPr>
          <p:cNvPr id="114" name="TextBox 113"/>
          <p:cNvSpPr txBox="1"/>
          <p:nvPr/>
        </p:nvSpPr>
        <p:spPr>
          <a:xfrm>
            <a:off x="1517904" y="1389888"/>
            <a:ext cx="548640" cy="256032"/>
          </a:xfrm>
          <a:prstGeom prst="rect">
            <a:avLst/>
          </a:prstGeom>
          <a:noFill/>
        </p:spPr>
        <p:txBody>
          <a:bodyPr wrap="square">
            <a:spAutoFit/>
          </a:bodyPr>
          <a:lstStyle/>
          <a:p>
            <a:pPr algn="ctr"/>
            <a:r>
              <a:rPr sz="850" b="0" i="0">
                <a:solidFill>
                  <a:srgbClr val="8B94B0"/>
                </a:solidFill>
              </a:rPr>
              <a:t>8h</a:t>
            </a:r>
          </a:p>
        </p:txBody>
      </p:sp>
      <p:sp>
        <p:nvSpPr>
          <p:cNvPr id="115" name="TextBox 114"/>
          <p:cNvSpPr txBox="1"/>
          <p:nvPr/>
        </p:nvSpPr>
        <p:spPr>
          <a:xfrm>
            <a:off x="2139696" y="1389888"/>
            <a:ext cx="548640" cy="256032"/>
          </a:xfrm>
          <a:prstGeom prst="rect">
            <a:avLst/>
          </a:prstGeom>
          <a:noFill/>
        </p:spPr>
        <p:txBody>
          <a:bodyPr wrap="square">
            <a:spAutoFit/>
          </a:bodyPr>
          <a:lstStyle/>
          <a:p>
            <a:pPr algn="ctr"/>
            <a:r>
              <a:rPr sz="850" b="0" i="0">
                <a:solidFill>
                  <a:srgbClr val="8B94B0"/>
                </a:solidFill>
              </a:rPr>
              <a:t>9h</a:t>
            </a:r>
          </a:p>
        </p:txBody>
      </p:sp>
      <p:sp>
        <p:nvSpPr>
          <p:cNvPr id="116" name="TextBox 115"/>
          <p:cNvSpPr txBox="1"/>
          <p:nvPr/>
        </p:nvSpPr>
        <p:spPr>
          <a:xfrm>
            <a:off x="2761488" y="1389888"/>
            <a:ext cx="548640" cy="256032"/>
          </a:xfrm>
          <a:prstGeom prst="rect">
            <a:avLst/>
          </a:prstGeom>
          <a:noFill/>
        </p:spPr>
        <p:txBody>
          <a:bodyPr wrap="square">
            <a:spAutoFit/>
          </a:bodyPr>
          <a:lstStyle/>
          <a:p>
            <a:pPr algn="ctr"/>
            <a:r>
              <a:rPr sz="850" b="0" i="0">
                <a:solidFill>
                  <a:srgbClr val="8B94B0"/>
                </a:solidFill>
              </a:rPr>
              <a:t>10h</a:t>
            </a:r>
          </a:p>
        </p:txBody>
      </p:sp>
      <p:sp>
        <p:nvSpPr>
          <p:cNvPr id="117" name="TextBox 116"/>
          <p:cNvSpPr txBox="1"/>
          <p:nvPr/>
        </p:nvSpPr>
        <p:spPr>
          <a:xfrm>
            <a:off x="3383280" y="1389888"/>
            <a:ext cx="548640" cy="256032"/>
          </a:xfrm>
          <a:prstGeom prst="rect">
            <a:avLst/>
          </a:prstGeom>
          <a:noFill/>
        </p:spPr>
        <p:txBody>
          <a:bodyPr wrap="square">
            <a:spAutoFit/>
          </a:bodyPr>
          <a:lstStyle/>
          <a:p>
            <a:pPr algn="ctr"/>
            <a:r>
              <a:rPr sz="850" b="0" i="0">
                <a:solidFill>
                  <a:srgbClr val="8B94B0"/>
                </a:solidFill>
              </a:rPr>
              <a:t>11h</a:t>
            </a:r>
          </a:p>
        </p:txBody>
      </p:sp>
      <p:sp>
        <p:nvSpPr>
          <p:cNvPr id="118" name="TextBox 117"/>
          <p:cNvSpPr txBox="1"/>
          <p:nvPr/>
        </p:nvSpPr>
        <p:spPr>
          <a:xfrm>
            <a:off x="4005072" y="1389888"/>
            <a:ext cx="548640" cy="256032"/>
          </a:xfrm>
          <a:prstGeom prst="rect">
            <a:avLst/>
          </a:prstGeom>
          <a:noFill/>
        </p:spPr>
        <p:txBody>
          <a:bodyPr wrap="square">
            <a:spAutoFit/>
          </a:bodyPr>
          <a:lstStyle/>
          <a:p>
            <a:pPr algn="ctr"/>
            <a:r>
              <a:rPr sz="850" b="0" i="0">
                <a:solidFill>
                  <a:srgbClr val="8B94B0"/>
                </a:solidFill>
              </a:rPr>
              <a:t>12h</a:t>
            </a:r>
          </a:p>
        </p:txBody>
      </p:sp>
      <p:sp>
        <p:nvSpPr>
          <p:cNvPr id="119" name="TextBox 118"/>
          <p:cNvSpPr txBox="1"/>
          <p:nvPr/>
        </p:nvSpPr>
        <p:spPr>
          <a:xfrm>
            <a:off x="4626864" y="1389888"/>
            <a:ext cx="548640" cy="256032"/>
          </a:xfrm>
          <a:prstGeom prst="rect">
            <a:avLst/>
          </a:prstGeom>
          <a:noFill/>
        </p:spPr>
        <p:txBody>
          <a:bodyPr wrap="square">
            <a:spAutoFit/>
          </a:bodyPr>
          <a:lstStyle/>
          <a:p>
            <a:pPr algn="ctr"/>
            <a:r>
              <a:rPr sz="850" b="0" i="0">
                <a:solidFill>
                  <a:srgbClr val="8B94B0"/>
                </a:solidFill>
              </a:rPr>
              <a:t>13h</a:t>
            </a:r>
          </a:p>
        </p:txBody>
      </p:sp>
      <p:sp>
        <p:nvSpPr>
          <p:cNvPr id="120" name="TextBox 119"/>
          <p:cNvSpPr txBox="1"/>
          <p:nvPr/>
        </p:nvSpPr>
        <p:spPr>
          <a:xfrm>
            <a:off x="5248656" y="1389888"/>
            <a:ext cx="548640" cy="256032"/>
          </a:xfrm>
          <a:prstGeom prst="rect">
            <a:avLst/>
          </a:prstGeom>
          <a:noFill/>
        </p:spPr>
        <p:txBody>
          <a:bodyPr wrap="square">
            <a:spAutoFit/>
          </a:bodyPr>
          <a:lstStyle/>
          <a:p>
            <a:pPr algn="ctr"/>
            <a:r>
              <a:rPr sz="850" b="0" i="0">
                <a:solidFill>
                  <a:srgbClr val="8B94B0"/>
                </a:solidFill>
              </a:rPr>
              <a:t>14h</a:t>
            </a:r>
          </a:p>
        </p:txBody>
      </p:sp>
      <p:sp>
        <p:nvSpPr>
          <p:cNvPr id="121" name="TextBox 120"/>
          <p:cNvSpPr txBox="1"/>
          <p:nvPr/>
        </p:nvSpPr>
        <p:spPr>
          <a:xfrm>
            <a:off x="5870448" y="1389888"/>
            <a:ext cx="548640" cy="256032"/>
          </a:xfrm>
          <a:prstGeom prst="rect">
            <a:avLst/>
          </a:prstGeom>
          <a:noFill/>
        </p:spPr>
        <p:txBody>
          <a:bodyPr wrap="square">
            <a:spAutoFit/>
          </a:bodyPr>
          <a:lstStyle/>
          <a:p>
            <a:pPr algn="ctr"/>
            <a:r>
              <a:rPr sz="850" b="0" i="0">
                <a:solidFill>
                  <a:srgbClr val="8B94B0"/>
                </a:solidFill>
              </a:rPr>
              <a:t>15h</a:t>
            </a:r>
          </a:p>
        </p:txBody>
      </p:sp>
      <p:sp>
        <p:nvSpPr>
          <p:cNvPr id="122" name="TextBox 121"/>
          <p:cNvSpPr txBox="1"/>
          <p:nvPr/>
        </p:nvSpPr>
        <p:spPr>
          <a:xfrm>
            <a:off x="6492240" y="1389888"/>
            <a:ext cx="548640" cy="256032"/>
          </a:xfrm>
          <a:prstGeom prst="rect">
            <a:avLst/>
          </a:prstGeom>
          <a:noFill/>
        </p:spPr>
        <p:txBody>
          <a:bodyPr wrap="square">
            <a:spAutoFit/>
          </a:bodyPr>
          <a:lstStyle/>
          <a:p>
            <a:pPr algn="ctr"/>
            <a:r>
              <a:rPr sz="850" b="0" i="0">
                <a:solidFill>
                  <a:srgbClr val="8B94B0"/>
                </a:solidFill>
              </a:rPr>
              <a:t>16h</a:t>
            </a:r>
          </a:p>
        </p:txBody>
      </p:sp>
      <p:sp>
        <p:nvSpPr>
          <p:cNvPr id="123" name="Rectangle 122"/>
          <p:cNvSpPr/>
          <p:nvPr/>
        </p:nvSpPr>
        <p:spPr>
          <a:xfrm>
            <a:off x="7726679" y="1005840"/>
            <a:ext cx="4069080" cy="5120640"/>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4" name="TextBox 123"/>
          <p:cNvSpPr txBox="1"/>
          <p:nvPr/>
        </p:nvSpPr>
        <p:spPr>
          <a:xfrm>
            <a:off x="7863840" y="1078992"/>
            <a:ext cx="3794760" cy="320040"/>
          </a:xfrm>
          <a:prstGeom prst="rect">
            <a:avLst/>
          </a:prstGeom>
          <a:noFill/>
        </p:spPr>
        <p:txBody>
          <a:bodyPr wrap="square">
            <a:spAutoFit/>
          </a:bodyPr>
          <a:lstStyle/>
          <a:p>
            <a:pPr algn="l"/>
            <a:r>
              <a:rPr sz="1200" b="1" i="0">
                <a:solidFill>
                  <a:srgbClr val="E07D3C"/>
                </a:solidFill>
              </a:rPr>
              <a:t>✦ Recommandation IA</a:t>
            </a:r>
          </a:p>
        </p:txBody>
      </p:sp>
      <p:sp>
        <p:nvSpPr>
          <p:cNvPr id="125" name="TextBox 124"/>
          <p:cNvSpPr txBox="1"/>
          <p:nvPr/>
        </p:nvSpPr>
        <p:spPr>
          <a:xfrm>
            <a:off x="7863840" y="1481328"/>
            <a:ext cx="3794760" cy="457200"/>
          </a:xfrm>
          <a:prstGeom prst="rect">
            <a:avLst/>
          </a:prstGeom>
          <a:noFill/>
        </p:spPr>
        <p:txBody>
          <a:bodyPr wrap="square">
            <a:spAutoFit/>
          </a:bodyPr>
          <a:lstStyle/>
          <a:p>
            <a:pPr algn="l"/>
            <a:r>
              <a:rPr sz="1800" b="1" i="0">
                <a:solidFill>
                  <a:srgbClr val="EEF2FF"/>
                </a:solidFill>
              </a:rPr>
              <a:t>Mardi 9h00 – 10h00</a:t>
            </a:r>
          </a:p>
        </p:txBody>
      </p:sp>
      <p:sp>
        <p:nvSpPr>
          <p:cNvPr id="126" name="TextBox 125"/>
          <p:cNvSpPr txBox="1"/>
          <p:nvPr/>
        </p:nvSpPr>
        <p:spPr>
          <a:xfrm>
            <a:off x="7863840" y="2011680"/>
            <a:ext cx="3794760" cy="320040"/>
          </a:xfrm>
          <a:prstGeom prst="rect">
            <a:avLst/>
          </a:prstGeom>
          <a:noFill/>
        </p:spPr>
        <p:txBody>
          <a:bodyPr wrap="square">
            <a:spAutoFit/>
          </a:bodyPr>
          <a:lstStyle/>
          <a:p>
            <a:pPr algn="l"/>
            <a:r>
              <a:rPr sz="1100" b="0" i="0">
                <a:solidFill>
                  <a:srgbClr val="10B981"/>
                </a:solidFill>
              </a:rPr>
              <a:t>75% de taux d'ouverture prévu</a:t>
            </a:r>
          </a:p>
        </p:txBody>
      </p:sp>
      <p:sp>
        <p:nvSpPr>
          <p:cNvPr id="127" name="TextBox 126"/>
          <p:cNvSpPr txBox="1"/>
          <p:nvPr/>
        </p:nvSpPr>
        <p:spPr>
          <a:xfrm>
            <a:off x="7863840" y="2377440"/>
            <a:ext cx="3794760" cy="274320"/>
          </a:xfrm>
          <a:prstGeom prst="rect">
            <a:avLst/>
          </a:prstGeom>
          <a:noFill/>
        </p:spPr>
        <p:txBody>
          <a:bodyPr wrap="square">
            <a:spAutoFit/>
          </a:bodyPr>
          <a:lstStyle/>
          <a:p>
            <a:pPr algn="l"/>
            <a:r>
              <a:rPr sz="1050" b="0" i="0">
                <a:solidFill>
                  <a:srgbClr val="10B981"/>
                </a:solidFill>
              </a:rPr>
              <a:t>+12% vs moyenne campagnes</a:t>
            </a:r>
          </a:p>
        </p:txBody>
      </p:sp>
      <p:sp>
        <p:nvSpPr>
          <p:cNvPr id="128" name="TextBox 127"/>
          <p:cNvSpPr txBox="1"/>
          <p:nvPr/>
        </p:nvSpPr>
        <p:spPr>
          <a:xfrm>
            <a:off x="7863840" y="2697480"/>
            <a:ext cx="3794760" cy="274320"/>
          </a:xfrm>
          <a:prstGeom prst="rect">
            <a:avLst/>
          </a:prstGeom>
          <a:noFill/>
        </p:spPr>
        <p:txBody>
          <a:bodyPr wrap="square">
            <a:spAutoFit/>
          </a:bodyPr>
          <a:lstStyle/>
          <a:p>
            <a:pPr algn="l"/>
            <a:r>
              <a:rPr sz="1050" b="0" i="0">
                <a:solidFill>
                  <a:srgbClr val="10B981"/>
                </a:solidFill>
              </a:rPr>
              <a:t>+18% vs envoi immédiat</a:t>
            </a:r>
          </a:p>
        </p:txBody>
      </p:sp>
      <p:sp>
        <p:nvSpPr>
          <p:cNvPr id="129" name="Rectangle 128"/>
          <p:cNvSpPr/>
          <p:nvPr/>
        </p:nvSpPr>
        <p:spPr>
          <a:xfrm>
            <a:off x="7863840" y="3200400"/>
            <a:ext cx="3703320" cy="2468880"/>
          </a:xfrm>
          <a:prstGeom prst="rect">
            <a:avLst/>
          </a:prstGeom>
          <a:solidFill>
            <a:srgbClr val="1013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0" name="TextBox 129"/>
          <p:cNvSpPr txBox="1"/>
          <p:nvPr/>
        </p:nvSpPr>
        <p:spPr>
          <a:xfrm>
            <a:off x="8001000" y="3291840"/>
            <a:ext cx="2560320" cy="384048"/>
          </a:xfrm>
          <a:prstGeom prst="rect">
            <a:avLst/>
          </a:prstGeom>
          <a:noFill/>
        </p:spPr>
        <p:txBody>
          <a:bodyPr wrap="square">
            <a:spAutoFit/>
          </a:bodyPr>
          <a:lstStyle/>
          <a:p>
            <a:pPr algn="l"/>
            <a:r>
              <a:rPr sz="1050" b="0" i="0">
                <a:solidFill>
                  <a:srgbClr val="8B94B0"/>
                </a:solidFill>
              </a:rPr>
              <a:t>Mar 9h (★ recommandé)</a:t>
            </a:r>
          </a:p>
        </p:txBody>
      </p:sp>
      <p:sp>
        <p:nvSpPr>
          <p:cNvPr id="131" name="TextBox 130"/>
          <p:cNvSpPr txBox="1"/>
          <p:nvPr/>
        </p:nvSpPr>
        <p:spPr>
          <a:xfrm>
            <a:off x="10607040" y="3291840"/>
            <a:ext cx="777240" cy="384048"/>
          </a:xfrm>
          <a:prstGeom prst="rect">
            <a:avLst/>
          </a:prstGeom>
          <a:noFill/>
        </p:spPr>
        <p:txBody>
          <a:bodyPr wrap="square">
            <a:spAutoFit/>
          </a:bodyPr>
          <a:lstStyle/>
          <a:p>
            <a:pPr algn="r"/>
            <a:r>
              <a:rPr sz="1300" b="1" i="0">
                <a:solidFill>
                  <a:srgbClr val="E07D3C"/>
                </a:solidFill>
              </a:rPr>
              <a:t>75%</a:t>
            </a:r>
          </a:p>
        </p:txBody>
      </p:sp>
      <p:sp>
        <p:nvSpPr>
          <p:cNvPr id="132" name="TextBox 131"/>
          <p:cNvSpPr txBox="1"/>
          <p:nvPr/>
        </p:nvSpPr>
        <p:spPr>
          <a:xfrm>
            <a:off x="8001000" y="3840480"/>
            <a:ext cx="2560320" cy="384048"/>
          </a:xfrm>
          <a:prstGeom prst="rect">
            <a:avLst/>
          </a:prstGeom>
          <a:noFill/>
        </p:spPr>
        <p:txBody>
          <a:bodyPr wrap="square">
            <a:spAutoFit/>
          </a:bodyPr>
          <a:lstStyle/>
          <a:p>
            <a:pPr algn="l"/>
            <a:r>
              <a:rPr sz="1050" b="0" i="0">
                <a:solidFill>
                  <a:srgbClr val="8B94B0"/>
                </a:solidFill>
              </a:rPr>
              <a:t>Mar 10h</a:t>
            </a:r>
          </a:p>
        </p:txBody>
      </p:sp>
      <p:sp>
        <p:nvSpPr>
          <p:cNvPr id="133" name="TextBox 132"/>
          <p:cNvSpPr txBox="1"/>
          <p:nvPr/>
        </p:nvSpPr>
        <p:spPr>
          <a:xfrm>
            <a:off x="10607040" y="3840480"/>
            <a:ext cx="777240" cy="384048"/>
          </a:xfrm>
          <a:prstGeom prst="rect">
            <a:avLst/>
          </a:prstGeom>
          <a:noFill/>
        </p:spPr>
        <p:txBody>
          <a:bodyPr wrap="square">
            <a:spAutoFit/>
          </a:bodyPr>
          <a:lstStyle/>
          <a:p>
            <a:pPr algn="r"/>
            <a:r>
              <a:rPr sz="1300" b="1" i="0">
                <a:solidFill>
                  <a:srgbClr val="EEF2FF"/>
                </a:solidFill>
              </a:rPr>
              <a:t>68%</a:t>
            </a:r>
          </a:p>
        </p:txBody>
      </p:sp>
      <p:sp>
        <p:nvSpPr>
          <p:cNvPr id="134" name="TextBox 133"/>
          <p:cNvSpPr txBox="1"/>
          <p:nvPr/>
        </p:nvSpPr>
        <p:spPr>
          <a:xfrm>
            <a:off x="8001000" y="4389120"/>
            <a:ext cx="2560320" cy="384048"/>
          </a:xfrm>
          <a:prstGeom prst="rect">
            <a:avLst/>
          </a:prstGeom>
          <a:noFill/>
        </p:spPr>
        <p:txBody>
          <a:bodyPr wrap="square">
            <a:spAutoFit/>
          </a:bodyPr>
          <a:lstStyle/>
          <a:p>
            <a:pPr algn="l"/>
            <a:r>
              <a:rPr sz="1050" b="0" i="0">
                <a:solidFill>
                  <a:srgbClr val="8B94B0"/>
                </a:solidFill>
              </a:rPr>
              <a:t>Mer 9h</a:t>
            </a:r>
          </a:p>
        </p:txBody>
      </p:sp>
      <p:sp>
        <p:nvSpPr>
          <p:cNvPr id="135" name="TextBox 134"/>
          <p:cNvSpPr txBox="1"/>
          <p:nvPr/>
        </p:nvSpPr>
        <p:spPr>
          <a:xfrm>
            <a:off x="10607040" y="4389120"/>
            <a:ext cx="777240" cy="384048"/>
          </a:xfrm>
          <a:prstGeom prst="rect">
            <a:avLst/>
          </a:prstGeom>
          <a:noFill/>
        </p:spPr>
        <p:txBody>
          <a:bodyPr wrap="square">
            <a:spAutoFit/>
          </a:bodyPr>
          <a:lstStyle/>
          <a:p>
            <a:pPr algn="r"/>
            <a:r>
              <a:rPr sz="1300" b="1" i="0">
                <a:solidFill>
                  <a:srgbClr val="EEF2FF"/>
                </a:solidFill>
              </a:rPr>
              <a:t>60%</a:t>
            </a:r>
          </a:p>
        </p:txBody>
      </p:sp>
      <p:sp>
        <p:nvSpPr>
          <p:cNvPr id="136" name="TextBox 135"/>
          <p:cNvSpPr txBox="1"/>
          <p:nvPr/>
        </p:nvSpPr>
        <p:spPr>
          <a:xfrm>
            <a:off x="8001000" y="4937760"/>
            <a:ext cx="2560320" cy="384048"/>
          </a:xfrm>
          <a:prstGeom prst="rect">
            <a:avLst/>
          </a:prstGeom>
          <a:noFill/>
        </p:spPr>
        <p:txBody>
          <a:bodyPr wrap="square">
            <a:spAutoFit/>
          </a:bodyPr>
          <a:lstStyle/>
          <a:p>
            <a:pPr algn="l"/>
            <a:r>
              <a:rPr sz="1050" b="0" i="0">
                <a:solidFill>
                  <a:srgbClr val="8B94B0"/>
                </a:solidFill>
              </a:rPr>
              <a:t>Envoi immédiat</a:t>
            </a:r>
          </a:p>
        </p:txBody>
      </p:sp>
      <p:sp>
        <p:nvSpPr>
          <p:cNvPr id="137" name="TextBox 136"/>
          <p:cNvSpPr txBox="1"/>
          <p:nvPr/>
        </p:nvSpPr>
        <p:spPr>
          <a:xfrm>
            <a:off x="10607040" y="4937760"/>
            <a:ext cx="777240" cy="384048"/>
          </a:xfrm>
          <a:prstGeom prst="rect">
            <a:avLst/>
          </a:prstGeom>
          <a:noFill/>
        </p:spPr>
        <p:txBody>
          <a:bodyPr wrap="square">
            <a:spAutoFit/>
          </a:bodyPr>
          <a:lstStyle/>
          <a:p>
            <a:pPr algn="r"/>
            <a:r>
              <a:rPr sz="1300" b="1" i="0">
                <a:solidFill>
                  <a:srgbClr val="8B94B0"/>
                </a:solidFill>
              </a:rPr>
              <a:t>38%</a:t>
            </a:r>
          </a:p>
        </p:txBody>
      </p:sp>
      <p:sp>
        <p:nvSpPr>
          <p:cNvPr id="138" name="Rectangle 137"/>
          <p:cNvSpPr/>
          <p:nvPr/>
        </p:nvSpPr>
        <p:spPr>
          <a:xfrm>
            <a:off x="0" y="6565392"/>
            <a:ext cx="12191695" cy="292608"/>
          </a:xfrm>
          <a:prstGeom prst="rect">
            <a:avLst/>
          </a:prstGeom>
          <a:solidFill>
            <a:srgbClr val="161A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9" name="TextBox 138"/>
          <p:cNvSpPr txBox="1"/>
          <p:nvPr/>
        </p:nvSpPr>
        <p:spPr>
          <a:xfrm>
            <a:off x="320040" y="6574536"/>
            <a:ext cx="4572000" cy="256032"/>
          </a:xfrm>
          <a:prstGeom prst="rect">
            <a:avLst/>
          </a:prstGeom>
          <a:noFill/>
        </p:spPr>
        <p:txBody>
          <a:bodyPr wrap="square">
            <a:spAutoFit/>
          </a:bodyPr>
          <a:lstStyle/>
          <a:p>
            <a:pPr algn="l"/>
            <a:r>
              <a:rPr sz="1000" b="0" i="0">
                <a:solidFill>
                  <a:srgbClr val="8B94B0"/>
                </a:solidFill>
              </a:rPr>
              <a:t>herebo.io · VONIXUX GROUP</a:t>
            </a:r>
          </a:p>
        </p:txBody>
      </p:sp>
      <p:sp>
        <p:nvSpPr>
          <p:cNvPr id="140" name="TextBox 139"/>
          <p:cNvSpPr txBox="1"/>
          <p:nvPr/>
        </p:nvSpPr>
        <p:spPr>
          <a:xfrm>
            <a:off x="0" y="6574536"/>
            <a:ext cx="11978640" cy="256032"/>
          </a:xfrm>
          <a:prstGeom prst="rect">
            <a:avLst/>
          </a:prstGeom>
          <a:noFill/>
        </p:spPr>
        <p:txBody>
          <a:bodyPr wrap="square">
            <a:spAutoFit/>
          </a:bodyPr>
          <a:lstStyle/>
          <a:p>
            <a:pPr algn="r"/>
            <a:r>
              <a:rPr sz="1000" b="0" i="0">
                <a:solidFill>
                  <a:srgbClr val="8B94B0"/>
                </a:solidFill>
              </a:rPr>
              <a:t>SLIDE 9/18</a:t>
            </a:r>
          </a:p>
        </p:txBody>
      </p:sp>
      <p:sp>
        <p:nvSpPr>
          <p:cNvPr id="141" name="Rectangle 140"/>
          <p:cNvSpPr/>
          <p:nvPr/>
        </p:nvSpPr>
        <p:spPr>
          <a:xfrm>
            <a:off x="0" y="0"/>
            <a:ext cx="12191695" cy="201168"/>
          </a:xfrm>
          <a:prstGeom prst="rect">
            <a:avLst/>
          </a:prstGeom>
          <a:solidFill>
            <a:srgbClr val="DF7C3B"/>
          </a:solidFill>
          <a:ln>
            <a:noFill/>
          </a:ln>
          <a:effectLst/>
        </p:spPr>
        <p:style>
          <a:lnRef idx="1">
            <a:schemeClr val="accent1"/>
          </a:lnRef>
          <a:fillRef idx="3">
            <a:schemeClr val="accent1"/>
          </a:fillRef>
          <a:effectRef idx="2">
            <a:schemeClr val="accent1"/>
          </a:effectRef>
          <a:fontRef idx="minor">
            <a:schemeClr val="lt1"/>
          </a:fontRef>
        </p:style>
        <p:txBody>
          <a:bodyPr rtlCol="0" anchor="ctr" tIns="0" bIns="0"/>
          <a:lstStyle/>
          <a:p>
            <a:pPr algn="ctr"/>
            <a:r>
              <a:rPr sz="900" b="1">
                <a:solidFill>
                  <a:srgbClr val="07080F"/>
                </a:solidFill>
              </a:rPr>
              <a:t>DÉMONSTRATION — DONNÉES FICTIVES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